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sldIdLst>
    <p:sldId id="257" r:id="rId2"/>
    <p:sldId id="259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93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5" r:id="rId34"/>
    <p:sldId id="292" r:id="rId35"/>
    <p:sldId id="296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5639" autoAdjust="0"/>
    <p:restoredTop sz="86380" autoAdjust="0"/>
  </p:normalViewPr>
  <p:slideViewPr>
    <p:cSldViewPr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A6106-2215-4866-A66E-6909B2A9C1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61CC5F-8BCB-4CB4-8D10-C83C508D0B54}">
      <dgm:prSet phldrT="[Text]"/>
      <dgm:spPr/>
      <dgm:t>
        <a:bodyPr/>
        <a:lstStyle/>
        <a:p>
          <a:r>
            <a:rPr lang="en-US" dirty="0" smtClean="0"/>
            <a:t>Trees</a:t>
          </a:r>
          <a:endParaRPr lang="en-US" dirty="0"/>
        </a:p>
      </dgm:t>
    </dgm:pt>
    <dgm:pt modelId="{8765D137-E72B-472B-ABE3-D38D813556F4}" type="parTrans" cxnId="{DEDB7C59-0771-4730-B7BC-AEF7C6F9DCCB}">
      <dgm:prSet/>
      <dgm:spPr/>
      <dgm:t>
        <a:bodyPr/>
        <a:lstStyle/>
        <a:p>
          <a:endParaRPr lang="en-US"/>
        </a:p>
      </dgm:t>
    </dgm:pt>
    <dgm:pt modelId="{253929D5-F9CD-4203-9F14-E9CFF7251895}" type="sibTrans" cxnId="{DEDB7C59-0771-4730-B7BC-AEF7C6F9DCCB}">
      <dgm:prSet/>
      <dgm:spPr/>
      <dgm:t>
        <a:bodyPr/>
        <a:lstStyle/>
        <a:p>
          <a:endParaRPr lang="en-US"/>
        </a:p>
      </dgm:t>
    </dgm:pt>
    <dgm:pt modelId="{4EDFFC4D-56A0-44A3-B27C-2FD57A635D7C}">
      <dgm:prSet phldrT="[Text]"/>
      <dgm:spPr/>
      <dgm:t>
        <a:bodyPr/>
        <a:lstStyle/>
        <a:p>
          <a:r>
            <a:rPr lang="en-US" dirty="0" smtClean="0"/>
            <a:t>Exogenous</a:t>
          </a:r>
          <a:endParaRPr lang="en-US" dirty="0"/>
        </a:p>
      </dgm:t>
    </dgm:pt>
    <dgm:pt modelId="{5B94CEE0-CCDE-4552-A61E-5D25902601ED}" type="parTrans" cxnId="{17E2AD99-DCF0-4344-8112-98B7B84AE375}">
      <dgm:prSet/>
      <dgm:spPr/>
      <dgm:t>
        <a:bodyPr/>
        <a:lstStyle/>
        <a:p>
          <a:endParaRPr lang="en-US" dirty="0"/>
        </a:p>
      </dgm:t>
    </dgm:pt>
    <dgm:pt modelId="{7B66EED3-1E36-4615-BB4F-8D8FC99B2490}" type="sibTrans" cxnId="{17E2AD99-DCF0-4344-8112-98B7B84AE375}">
      <dgm:prSet/>
      <dgm:spPr/>
      <dgm:t>
        <a:bodyPr/>
        <a:lstStyle/>
        <a:p>
          <a:endParaRPr lang="en-US"/>
        </a:p>
      </dgm:t>
    </dgm:pt>
    <dgm:pt modelId="{24496481-16BC-4631-8987-2485A30EA3F4}">
      <dgm:prSet phldrT="[Text]"/>
      <dgm:spPr/>
      <dgm:t>
        <a:bodyPr/>
        <a:lstStyle/>
        <a:p>
          <a:r>
            <a:rPr lang="en-US" dirty="0" smtClean="0"/>
            <a:t>Conifers</a:t>
          </a:r>
          <a:endParaRPr lang="en-US" dirty="0"/>
        </a:p>
      </dgm:t>
    </dgm:pt>
    <dgm:pt modelId="{99EAFD5B-B60F-4F3D-AA5C-08082D7F0C00}" type="parTrans" cxnId="{99035844-2ACD-47F9-9C45-CDB3AA2192AA}">
      <dgm:prSet/>
      <dgm:spPr/>
      <dgm:t>
        <a:bodyPr/>
        <a:lstStyle/>
        <a:p>
          <a:endParaRPr lang="en-US" dirty="0"/>
        </a:p>
      </dgm:t>
    </dgm:pt>
    <dgm:pt modelId="{FD4539C7-4D5D-4250-A6B3-E78852DB2BAB}" type="sibTrans" cxnId="{99035844-2ACD-47F9-9C45-CDB3AA2192AA}">
      <dgm:prSet/>
      <dgm:spPr/>
      <dgm:t>
        <a:bodyPr/>
        <a:lstStyle/>
        <a:p>
          <a:endParaRPr lang="en-US"/>
        </a:p>
      </dgm:t>
    </dgm:pt>
    <dgm:pt modelId="{587BA988-AE98-4CEE-ABE1-423696A180A6}">
      <dgm:prSet phldrT="[Text]"/>
      <dgm:spPr/>
      <dgm:t>
        <a:bodyPr/>
        <a:lstStyle/>
        <a:p>
          <a:r>
            <a:rPr lang="en-US" dirty="0" smtClean="0"/>
            <a:t>Deciduous</a:t>
          </a:r>
          <a:endParaRPr lang="en-US" dirty="0"/>
        </a:p>
      </dgm:t>
    </dgm:pt>
    <dgm:pt modelId="{4F6EE14D-2CF9-4F1F-8008-95346CD4703E}" type="parTrans" cxnId="{D94A6049-3C21-4050-96C5-6BA0CCE5052A}">
      <dgm:prSet/>
      <dgm:spPr/>
      <dgm:t>
        <a:bodyPr/>
        <a:lstStyle/>
        <a:p>
          <a:endParaRPr lang="en-US" dirty="0"/>
        </a:p>
      </dgm:t>
    </dgm:pt>
    <dgm:pt modelId="{184DC5D8-0AC5-4947-9868-D2F1BCC85E86}" type="sibTrans" cxnId="{D94A6049-3C21-4050-96C5-6BA0CCE5052A}">
      <dgm:prSet/>
      <dgm:spPr/>
      <dgm:t>
        <a:bodyPr/>
        <a:lstStyle/>
        <a:p>
          <a:endParaRPr lang="en-US"/>
        </a:p>
      </dgm:t>
    </dgm:pt>
    <dgm:pt modelId="{9EA18CDA-6FFA-40CA-92B8-71CADD0E77B8}">
      <dgm:prSet phldrT="[Text]"/>
      <dgm:spPr/>
      <dgm:t>
        <a:bodyPr/>
        <a:lstStyle/>
        <a:p>
          <a:r>
            <a:rPr lang="en-US" dirty="0" smtClean="0"/>
            <a:t>Endogenous</a:t>
          </a:r>
          <a:endParaRPr lang="en-US" dirty="0"/>
        </a:p>
      </dgm:t>
    </dgm:pt>
    <dgm:pt modelId="{F1B4B223-5429-4D05-87B3-8D95B6E8249F}" type="parTrans" cxnId="{F6F66A5D-DC48-41B5-B348-DC4DCCFFCF67}">
      <dgm:prSet/>
      <dgm:spPr/>
      <dgm:t>
        <a:bodyPr/>
        <a:lstStyle/>
        <a:p>
          <a:endParaRPr lang="en-US" dirty="0"/>
        </a:p>
      </dgm:t>
    </dgm:pt>
    <dgm:pt modelId="{D19132C0-8542-41EB-A62D-FAA2D3998E03}" type="sibTrans" cxnId="{F6F66A5D-DC48-41B5-B348-DC4DCCFFCF67}">
      <dgm:prSet/>
      <dgm:spPr/>
      <dgm:t>
        <a:bodyPr/>
        <a:lstStyle/>
        <a:p>
          <a:endParaRPr lang="en-US"/>
        </a:p>
      </dgm:t>
    </dgm:pt>
    <dgm:pt modelId="{A7AE9CAC-678F-4908-8788-3858BE353E02}" type="pres">
      <dgm:prSet presAssocID="{418A6106-2215-4866-A66E-6909B2A9C1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7EC601-2BB6-4445-A954-EB9B79BF0BAA}" type="pres">
      <dgm:prSet presAssocID="{6361CC5F-8BCB-4CB4-8D10-C83C508D0B54}" presName="hierRoot1" presStyleCnt="0"/>
      <dgm:spPr/>
    </dgm:pt>
    <dgm:pt modelId="{FB322AEE-237C-44D8-BE05-25C9BE4736BD}" type="pres">
      <dgm:prSet presAssocID="{6361CC5F-8BCB-4CB4-8D10-C83C508D0B54}" presName="composite" presStyleCnt="0"/>
      <dgm:spPr/>
    </dgm:pt>
    <dgm:pt modelId="{3A3FB321-5D8F-4D02-BD42-2AB721812A7B}" type="pres">
      <dgm:prSet presAssocID="{6361CC5F-8BCB-4CB4-8D10-C83C508D0B54}" presName="background" presStyleLbl="node0" presStyleIdx="0" presStyleCnt="1"/>
      <dgm:spPr/>
    </dgm:pt>
    <dgm:pt modelId="{DF7EDCAB-98DB-4829-BF20-BF5DBDDF062A}" type="pres">
      <dgm:prSet presAssocID="{6361CC5F-8BCB-4CB4-8D10-C83C508D0B54}" presName="text" presStyleLbl="fgAcc0" presStyleIdx="0" presStyleCnt="1" custLinFactNeighborX="-10423" custLinFactNeighborY="13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3FB1AD-C8B7-4208-8C51-29B10C99FD8B}" type="pres">
      <dgm:prSet presAssocID="{6361CC5F-8BCB-4CB4-8D10-C83C508D0B54}" presName="hierChild2" presStyleCnt="0"/>
      <dgm:spPr/>
    </dgm:pt>
    <dgm:pt modelId="{6B70E32D-A22E-4A53-A7A5-0912D986C193}" type="pres">
      <dgm:prSet presAssocID="{5B94CEE0-CCDE-4552-A61E-5D25902601E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04665C9-37FD-4AF4-AA84-1BB8CC4B6541}" type="pres">
      <dgm:prSet presAssocID="{4EDFFC4D-56A0-44A3-B27C-2FD57A635D7C}" presName="hierRoot2" presStyleCnt="0"/>
      <dgm:spPr/>
    </dgm:pt>
    <dgm:pt modelId="{EB108C69-4FAE-4C75-A0DA-31149C5768DC}" type="pres">
      <dgm:prSet presAssocID="{4EDFFC4D-56A0-44A3-B27C-2FD57A635D7C}" presName="composite2" presStyleCnt="0"/>
      <dgm:spPr/>
    </dgm:pt>
    <dgm:pt modelId="{7FD53837-97CF-4B84-86B2-E4DC0CA93C6F}" type="pres">
      <dgm:prSet presAssocID="{4EDFFC4D-56A0-44A3-B27C-2FD57A635D7C}" presName="background2" presStyleLbl="node2" presStyleIdx="0" presStyleCnt="2"/>
      <dgm:spPr/>
    </dgm:pt>
    <dgm:pt modelId="{9279DE26-EF03-4CA6-B0A0-54CB275CE589}" type="pres">
      <dgm:prSet presAssocID="{4EDFFC4D-56A0-44A3-B27C-2FD57A635D7C}" presName="text2" presStyleLbl="fgAcc2" presStyleIdx="0" presStyleCnt="2" custLinFactNeighborX="-75731" custLinFactNeighborY="-93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95BEE-2F81-4150-83BA-B0032D811E2C}" type="pres">
      <dgm:prSet presAssocID="{4EDFFC4D-56A0-44A3-B27C-2FD57A635D7C}" presName="hierChild3" presStyleCnt="0"/>
      <dgm:spPr/>
    </dgm:pt>
    <dgm:pt modelId="{519014D0-9FB8-49B0-B9DA-4DA923EA114D}" type="pres">
      <dgm:prSet presAssocID="{99EAFD5B-B60F-4F3D-AA5C-08082D7F0C00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BCCD539-02B7-4CE1-AE9D-A669381D44C5}" type="pres">
      <dgm:prSet presAssocID="{24496481-16BC-4631-8987-2485A30EA3F4}" presName="hierRoot3" presStyleCnt="0"/>
      <dgm:spPr/>
    </dgm:pt>
    <dgm:pt modelId="{7DCFA583-C217-40AB-997E-C8D2E4D06D23}" type="pres">
      <dgm:prSet presAssocID="{24496481-16BC-4631-8987-2485A30EA3F4}" presName="composite3" presStyleCnt="0"/>
      <dgm:spPr/>
    </dgm:pt>
    <dgm:pt modelId="{98B283CB-5E64-495E-AE5E-10BB06088682}" type="pres">
      <dgm:prSet presAssocID="{24496481-16BC-4631-8987-2485A30EA3F4}" presName="background3" presStyleLbl="node3" presStyleIdx="0" presStyleCnt="2"/>
      <dgm:spPr/>
    </dgm:pt>
    <dgm:pt modelId="{08E20BCF-A99D-423D-9C99-6E28880824EF}" type="pres">
      <dgm:prSet presAssocID="{24496481-16BC-4631-8987-2485A30EA3F4}" presName="text3" presStyleLbl="fgAcc3" presStyleIdx="0" presStyleCnt="2" custLinFactNeighborX="-29207" custLinFactNeighborY="-2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E6F04C-2444-4360-8F25-F0745662DCD8}" type="pres">
      <dgm:prSet presAssocID="{24496481-16BC-4631-8987-2485A30EA3F4}" presName="hierChild4" presStyleCnt="0"/>
      <dgm:spPr/>
    </dgm:pt>
    <dgm:pt modelId="{EB78D1E0-B6A9-4FC8-B975-B51F29AFBA41}" type="pres">
      <dgm:prSet presAssocID="{4F6EE14D-2CF9-4F1F-8008-95346CD4703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56A50732-1C4A-44CB-9D53-0EFFA26A0C47}" type="pres">
      <dgm:prSet presAssocID="{587BA988-AE98-4CEE-ABE1-423696A180A6}" presName="hierRoot3" presStyleCnt="0"/>
      <dgm:spPr/>
    </dgm:pt>
    <dgm:pt modelId="{CD0065CF-190A-489B-8122-D00368A1AE54}" type="pres">
      <dgm:prSet presAssocID="{587BA988-AE98-4CEE-ABE1-423696A180A6}" presName="composite3" presStyleCnt="0"/>
      <dgm:spPr/>
    </dgm:pt>
    <dgm:pt modelId="{C536D2A8-7B12-4B48-A870-205CCDA87E75}" type="pres">
      <dgm:prSet presAssocID="{587BA988-AE98-4CEE-ABE1-423696A180A6}" presName="background3" presStyleLbl="node3" presStyleIdx="1" presStyleCnt="2"/>
      <dgm:spPr/>
    </dgm:pt>
    <dgm:pt modelId="{992F6F45-CDBE-4689-B0A7-61C2432C7E8E}" type="pres">
      <dgm:prSet presAssocID="{587BA988-AE98-4CEE-ABE1-423696A180A6}" presName="text3" presStyleLbl="fgAcc3" presStyleIdx="1" presStyleCnt="2" custLinFactNeighborX="-698" custLinFactNeighborY="-2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2D7467-DBAA-4BB8-B3EE-907B5D3E9922}" type="pres">
      <dgm:prSet presAssocID="{587BA988-AE98-4CEE-ABE1-423696A180A6}" presName="hierChild4" presStyleCnt="0"/>
      <dgm:spPr/>
    </dgm:pt>
    <dgm:pt modelId="{1421B3EA-4BC0-4EF1-BF6B-1EE6C5F15D99}" type="pres">
      <dgm:prSet presAssocID="{F1B4B223-5429-4D05-87B3-8D95B6E8249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82E7CF4-8EF1-4403-A157-811890210E81}" type="pres">
      <dgm:prSet presAssocID="{9EA18CDA-6FFA-40CA-92B8-71CADD0E77B8}" presName="hierRoot2" presStyleCnt="0"/>
      <dgm:spPr/>
    </dgm:pt>
    <dgm:pt modelId="{8812D879-DCF9-4381-8731-CBDC79EDD1C1}" type="pres">
      <dgm:prSet presAssocID="{9EA18CDA-6FFA-40CA-92B8-71CADD0E77B8}" presName="composite2" presStyleCnt="0"/>
      <dgm:spPr/>
    </dgm:pt>
    <dgm:pt modelId="{7FD6333E-F84A-48B4-BA69-FFCC381FCB1A}" type="pres">
      <dgm:prSet presAssocID="{9EA18CDA-6FFA-40CA-92B8-71CADD0E77B8}" presName="background2" presStyleLbl="node2" presStyleIdx="1" presStyleCnt="2"/>
      <dgm:spPr/>
    </dgm:pt>
    <dgm:pt modelId="{F8BE44EF-4C48-4375-A082-7405216CA03A}" type="pres">
      <dgm:prSet presAssocID="{9EA18CDA-6FFA-40CA-92B8-71CADD0E77B8}" presName="text2" presStyleLbl="fgAcc2" presStyleIdx="1" presStyleCnt="2" custLinFactNeighborX="25712" custLinFactNeighborY="-1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1ED46E-5FD4-4331-94D2-F99939D7AD35}" type="pres">
      <dgm:prSet presAssocID="{9EA18CDA-6FFA-40CA-92B8-71CADD0E77B8}" presName="hierChild3" presStyleCnt="0"/>
      <dgm:spPr/>
    </dgm:pt>
  </dgm:ptLst>
  <dgm:cxnLst>
    <dgm:cxn modelId="{7DDC472F-4776-4A39-B8CE-67E7D1FB2496}" type="presOf" srcId="{587BA988-AE98-4CEE-ABE1-423696A180A6}" destId="{992F6F45-CDBE-4689-B0A7-61C2432C7E8E}" srcOrd="0" destOrd="0" presId="urn:microsoft.com/office/officeart/2005/8/layout/hierarchy1"/>
    <dgm:cxn modelId="{8C8E1F3B-132A-4B57-857B-0C7C10567EC2}" type="presOf" srcId="{418A6106-2215-4866-A66E-6909B2A9C1CD}" destId="{A7AE9CAC-678F-4908-8788-3858BE353E02}" srcOrd="0" destOrd="0" presId="urn:microsoft.com/office/officeart/2005/8/layout/hierarchy1"/>
    <dgm:cxn modelId="{A071FCDE-B9D0-477C-9021-4FB1381B50C1}" type="presOf" srcId="{4F6EE14D-2CF9-4F1F-8008-95346CD4703E}" destId="{EB78D1E0-B6A9-4FC8-B975-B51F29AFBA41}" srcOrd="0" destOrd="0" presId="urn:microsoft.com/office/officeart/2005/8/layout/hierarchy1"/>
    <dgm:cxn modelId="{1BC2C692-5899-43F4-AA83-D024126A303D}" type="presOf" srcId="{6361CC5F-8BCB-4CB4-8D10-C83C508D0B54}" destId="{DF7EDCAB-98DB-4829-BF20-BF5DBDDF062A}" srcOrd="0" destOrd="0" presId="urn:microsoft.com/office/officeart/2005/8/layout/hierarchy1"/>
    <dgm:cxn modelId="{17E2AD99-DCF0-4344-8112-98B7B84AE375}" srcId="{6361CC5F-8BCB-4CB4-8D10-C83C508D0B54}" destId="{4EDFFC4D-56A0-44A3-B27C-2FD57A635D7C}" srcOrd="0" destOrd="0" parTransId="{5B94CEE0-CCDE-4552-A61E-5D25902601ED}" sibTransId="{7B66EED3-1E36-4615-BB4F-8D8FC99B2490}"/>
    <dgm:cxn modelId="{99035844-2ACD-47F9-9C45-CDB3AA2192AA}" srcId="{4EDFFC4D-56A0-44A3-B27C-2FD57A635D7C}" destId="{24496481-16BC-4631-8987-2485A30EA3F4}" srcOrd="0" destOrd="0" parTransId="{99EAFD5B-B60F-4F3D-AA5C-08082D7F0C00}" sibTransId="{FD4539C7-4D5D-4250-A6B3-E78852DB2BAB}"/>
    <dgm:cxn modelId="{F6F66A5D-DC48-41B5-B348-DC4DCCFFCF67}" srcId="{6361CC5F-8BCB-4CB4-8D10-C83C508D0B54}" destId="{9EA18CDA-6FFA-40CA-92B8-71CADD0E77B8}" srcOrd="1" destOrd="0" parTransId="{F1B4B223-5429-4D05-87B3-8D95B6E8249F}" sibTransId="{D19132C0-8542-41EB-A62D-FAA2D3998E03}"/>
    <dgm:cxn modelId="{DEDB7C59-0771-4730-B7BC-AEF7C6F9DCCB}" srcId="{418A6106-2215-4866-A66E-6909B2A9C1CD}" destId="{6361CC5F-8BCB-4CB4-8D10-C83C508D0B54}" srcOrd="0" destOrd="0" parTransId="{8765D137-E72B-472B-ABE3-D38D813556F4}" sibTransId="{253929D5-F9CD-4203-9F14-E9CFF7251895}"/>
    <dgm:cxn modelId="{3EF5F499-38E8-44F8-B3A4-FC164A3B0AFF}" type="presOf" srcId="{F1B4B223-5429-4D05-87B3-8D95B6E8249F}" destId="{1421B3EA-4BC0-4EF1-BF6B-1EE6C5F15D99}" srcOrd="0" destOrd="0" presId="urn:microsoft.com/office/officeart/2005/8/layout/hierarchy1"/>
    <dgm:cxn modelId="{9618446B-E41B-49C6-AFEC-5AE1299E4D3F}" type="presOf" srcId="{24496481-16BC-4631-8987-2485A30EA3F4}" destId="{08E20BCF-A99D-423D-9C99-6E28880824EF}" srcOrd="0" destOrd="0" presId="urn:microsoft.com/office/officeart/2005/8/layout/hierarchy1"/>
    <dgm:cxn modelId="{F1228542-8154-4390-9141-F9E1805DE761}" type="presOf" srcId="{9EA18CDA-6FFA-40CA-92B8-71CADD0E77B8}" destId="{F8BE44EF-4C48-4375-A082-7405216CA03A}" srcOrd="0" destOrd="0" presId="urn:microsoft.com/office/officeart/2005/8/layout/hierarchy1"/>
    <dgm:cxn modelId="{0AD7439F-AD31-44C1-9AE0-BA9A2D882BD6}" type="presOf" srcId="{5B94CEE0-CCDE-4552-A61E-5D25902601ED}" destId="{6B70E32D-A22E-4A53-A7A5-0912D986C193}" srcOrd="0" destOrd="0" presId="urn:microsoft.com/office/officeart/2005/8/layout/hierarchy1"/>
    <dgm:cxn modelId="{D94A6049-3C21-4050-96C5-6BA0CCE5052A}" srcId="{4EDFFC4D-56A0-44A3-B27C-2FD57A635D7C}" destId="{587BA988-AE98-4CEE-ABE1-423696A180A6}" srcOrd="1" destOrd="0" parTransId="{4F6EE14D-2CF9-4F1F-8008-95346CD4703E}" sibTransId="{184DC5D8-0AC5-4947-9868-D2F1BCC85E86}"/>
    <dgm:cxn modelId="{932D39F3-D1B7-419D-99F2-716F9D163D27}" type="presOf" srcId="{4EDFFC4D-56A0-44A3-B27C-2FD57A635D7C}" destId="{9279DE26-EF03-4CA6-B0A0-54CB275CE589}" srcOrd="0" destOrd="0" presId="urn:microsoft.com/office/officeart/2005/8/layout/hierarchy1"/>
    <dgm:cxn modelId="{AC35E13C-0FAD-4CA8-8EDB-5AA2C56A41D9}" type="presOf" srcId="{99EAFD5B-B60F-4F3D-AA5C-08082D7F0C00}" destId="{519014D0-9FB8-49B0-B9DA-4DA923EA114D}" srcOrd="0" destOrd="0" presId="urn:microsoft.com/office/officeart/2005/8/layout/hierarchy1"/>
    <dgm:cxn modelId="{E67FB48F-F012-4195-B272-093AB5C2ECEF}" type="presParOf" srcId="{A7AE9CAC-678F-4908-8788-3858BE353E02}" destId="{B47EC601-2BB6-4445-A954-EB9B79BF0BAA}" srcOrd="0" destOrd="0" presId="urn:microsoft.com/office/officeart/2005/8/layout/hierarchy1"/>
    <dgm:cxn modelId="{2A170E4D-8EC3-4722-AA3E-15B9B2FCC3A7}" type="presParOf" srcId="{B47EC601-2BB6-4445-A954-EB9B79BF0BAA}" destId="{FB322AEE-237C-44D8-BE05-25C9BE4736BD}" srcOrd="0" destOrd="0" presId="urn:microsoft.com/office/officeart/2005/8/layout/hierarchy1"/>
    <dgm:cxn modelId="{0A2E7413-F098-4E68-BD06-A790B2EC62DA}" type="presParOf" srcId="{FB322AEE-237C-44D8-BE05-25C9BE4736BD}" destId="{3A3FB321-5D8F-4D02-BD42-2AB721812A7B}" srcOrd="0" destOrd="0" presId="urn:microsoft.com/office/officeart/2005/8/layout/hierarchy1"/>
    <dgm:cxn modelId="{5B614A2C-6954-4716-9A49-B019210343C3}" type="presParOf" srcId="{FB322AEE-237C-44D8-BE05-25C9BE4736BD}" destId="{DF7EDCAB-98DB-4829-BF20-BF5DBDDF062A}" srcOrd="1" destOrd="0" presId="urn:microsoft.com/office/officeart/2005/8/layout/hierarchy1"/>
    <dgm:cxn modelId="{EE5CFC4F-49F5-4005-B724-41A7494E7791}" type="presParOf" srcId="{B47EC601-2BB6-4445-A954-EB9B79BF0BAA}" destId="{443FB1AD-C8B7-4208-8C51-29B10C99FD8B}" srcOrd="1" destOrd="0" presId="urn:microsoft.com/office/officeart/2005/8/layout/hierarchy1"/>
    <dgm:cxn modelId="{F406F036-7D73-47A1-A4AC-271C10E83033}" type="presParOf" srcId="{443FB1AD-C8B7-4208-8C51-29B10C99FD8B}" destId="{6B70E32D-A22E-4A53-A7A5-0912D986C193}" srcOrd="0" destOrd="0" presId="urn:microsoft.com/office/officeart/2005/8/layout/hierarchy1"/>
    <dgm:cxn modelId="{BFAAEC21-0678-4720-A81A-D17542ABB859}" type="presParOf" srcId="{443FB1AD-C8B7-4208-8C51-29B10C99FD8B}" destId="{504665C9-37FD-4AF4-AA84-1BB8CC4B6541}" srcOrd="1" destOrd="0" presId="urn:microsoft.com/office/officeart/2005/8/layout/hierarchy1"/>
    <dgm:cxn modelId="{B4D37B90-97DF-4E39-952D-F830D0B4D58F}" type="presParOf" srcId="{504665C9-37FD-4AF4-AA84-1BB8CC4B6541}" destId="{EB108C69-4FAE-4C75-A0DA-31149C5768DC}" srcOrd="0" destOrd="0" presId="urn:microsoft.com/office/officeart/2005/8/layout/hierarchy1"/>
    <dgm:cxn modelId="{F8DBBBB5-204C-4726-BDC9-993BEF323E11}" type="presParOf" srcId="{EB108C69-4FAE-4C75-A0DA-31149C5768DC}" destId="{7FD53837-97CF-4B84-86B2-E4DC0CA93C6F}" srcOrd="0" destOrd="0" presId="urn:microsoft.com/office/officeart/2005/8/layout/hierarchy1"/>
    <dgm:cxn modelId="{C9606A27-F333-4391-9347-8FF0C3268A82}" type="presParOf" srcId="{EB108C69-4FAE-4C75-A0DA-31149C5768DC}" destId="{9279DE26-EF03-4CA6-B0A0-54CB275CE589}" srcOrd="1" destOrd="0" presId="urn:microsoft.com/office/officeart/2005/8/layout/hierarchy1"/>
    <dgm:cxn modelId="{AD3D2E66-E0C2-4BA0-BB7D-A4B777732FF7}" type="presParOf" srcId="{504665C9-37FD-4AF4-AA84-1BB8CC4B6541}" destId="{B5C95BEE-2F81-4150-83BA-B0032D811E2C}" srcOrd="1" destOrd="0" presId="urn:microsoft.com/office/officeart/2005/8/layout/hierarchy1"/>
    <dgm:cxn modelId="{30BB104F-919A-495A-AD06-929ADD1842DF}" type="presParOf" srcId="{B5C95BEE-2F81-4150-83BA-B0032D811E2C}" destId="{519014D0-9FB8-49B0-B9DA-4DA923EA114D}" srcOrd="0" destOrd="0" presId="urn:microsoft.com/office/officeart/2005/8/layout/hierarchy1"/>
    <dgm:cxn modelId="{001B6123-527B-4C20-AFF6-A5935377D437}" type="presParOf" srcId="{B5C95BEE-2F81-4150-83BA-B0032D811E2C}" destId="{5BCCD539-02B7-4CE1-AE9D-A669381D44C5}" srcOrd="1" destOrd="0" presId="urn:microsoft.com/office/officeart/2005/8/layout/hierarchy1"/>
    <dgm:cxn modelId="{7E02BAB2-C8F6-4E2F-B269-589CFCA5B2B2}" type="presParOf" srcId="{5BCCD539-02B7-4CE1-AE9D-A669381D44C5}" destId="{7DCFA583-C217-40AB-997E-C8D2E4D06D23}" srcOrd="0" destOrd="0" presId="urn:microsoft.com/office/officeart/2005/8/layout/hierarchy1"/>
    <dgm:cxn modelId="{D63DAE2A-19EA-4D18-B9BB-075AF8CBAEA1}" type="presParOf" srcId="{7DCFA583-C217-40AB-997E-C8D2E4D06D23}" destId="{98B283CB-5E64-495E-AE5E-10BB06088682}" srcOrd="0" destOrd="0" presId="urn:microsoft.com/office/officeart/2005/8/layout/hierarchy1"/>
    <dgm:cxn modelId="{C7ED1CC3-8D52-4E7D-84A3-B52D3DBF6462}" type="presParOf" srcId="{7DCFA583-C217-40AB-997E-C8D2E4D06D23}" destId="{08E20BCF-A99D-423D-9C99-6E28880824EF}" srcOrd="1" destOrd="0" presId="urn:microsoft.com/office/officeart/2005/8/layout/hierarchy1"/>
    <dgm:cxn modelId="{E35A586B-7280-4299-A089-CC98D9C37FE2}" type="presParOf" srcId="{5BCCD539-02B7-4CE1-AE9D-A669381D44C5}" destId="{C3E6F04C-2444-4360-8F25-F0745662DCD8}" srcOrd="1" destOrd="0" presId="urn:microsoft.com/office/officeart/2005/8/layout/hierarchy1"/>
    <dgm:cxn modelId="{DCFA8499-A53F-4ED6-9C8E-B6007E5CEEF4}" type="presParOf" srcId="{B5C95BEE-2F81-4150-83BA-B0032D811E2C}" destId="{EB78D1E0-B6A9-4FC8-B975-B51F29AFBA41}" srcOrd="2" destOrd="0" presId="urn:microsoft.com/office/officeart/2005/8/layout/hierarchy1"/>
    <dgm:cxn modelId="{F6E3EDC4-3DF1-4659-9A18-79C77F5F71DC}" type="presParOf" srcId="{B5C95BEE-2F81-4150-83BA-B0032D811E2C}" destId="{56A50732-1C4A-44CB-9D53-0EFFA26A0C47}" srcOrd="3" destOrd="0" presId="urn:microsoft.com/office/officeart/2005/8/layout/hierarchy1"/>
    <dgm:cxn modelId="{216795B7-8809-4A64-820C-7621E2C9AA6D}" type="presParOf" srcId="{56A50732-1C4A-44CB-9D53-0EFFA26A0C47}" destId="{CD0065CF-190A-489B-8122-D00368A1AE54}" srcOrd="0" destOrd="0" presId="urn:microsoft.com/office/officeart/2005/8/layout/hierarchy1"/>
    <dgm:cxn modelId="{FDEA6DB0-2721-4CD6-B8C2-CFAB0FF25838}" type="presParOf" srcId="{CD0065CF-190A-489B-8122-D00368A1AE54}" destId="{C536D2A8-7B12-4B48-A870-205CCDA87E75}" srcOrd="0" destOrd="0" presId="urn:microsoft.com/office/officeart/2005/8/layout/hierarchy1"/>
    <dgm:cxn modelId="{E89C9629-D77F-4A61-94E0-8F234EEEBBEC}" type="presParOf" srcId="{CD0065CF-190A-489B-8122-D00368A1AE54}" destId="{992F6F45-CDBE-4689-B0A7-61C2432C7E8E}" srcOrd="1" destOrd="0" presId="urn:microsoft.com/office/officeart/2005/8/layout/hierarchy1"/>
    <dgm:cxn modelId="{DFCB39AF-E39C-4FA0-975F-5934CDB59AD1}" type="presParOf" srcId="{56A50732-1C4A-44CB-9D53-0EFFA26A0C47}" destId="{5A2D7467-DBAA-4BB8-B3EE-907B5D3E9922}" srcOrd="1" destOrd="0" presId="urn:microsoft.com/office/officeart/2005/8/layout/hierarchy1"/>
    <dgm:cxn modelId="{705BC36C-DE3C-4E04-A295-271B1DE02A0E}" type="presParOf" srcId="{443FB1AD-C8B7-4208-8C51-29B10C99FD8B}" destId="{1421B3EA-4BC0-4EF1-BF6B-1EE6C5F15D99}" srcOrd="2" destOrd="0" presId="urn:microsoft.com/office/officeart/2005/8/layout/hierarchy1"/>
    <dgm:cxn modelId="{1470D6D5-9A28-4D91-9B75-99FABEEAE1AE}" type="presParOf" srcId="{443FB1AD-C8B7-4208-8C51-29B10C99FD8B}" destId="{B82E7CF4-8EF1-4403-A157-811890210E81}" srcOrd="3" destOrd="0" presId="urn:microsoft.com/office/officeart/2005/8/layout/hierarchy1"/>
    <dgm:cxn modelId="{1B4CC059-C422-47BB-947C-0A983FC47D6C}" type="presParOf" srcId="{B82E7CF4-8EF1-4403-A157-811890210E81}" destId="{8812D879-DCF9-4381-8731-CBDC79EDD1C1}" srcOrd="0" destOrd="0" presId="urn:microsoft.com/office/officeart/2005/8/layout/hierarchy1"/>
    <dgm:cxn modelId="{B4CDA029-5A20-4E9A-9DB7-18F984262554}" type="presParOf" srcId="{8812D879-DCF9-4381-8731-CBDC79EDD1C1}" destId="{7FD6333E-F84A-48B4-BA69-FFCC381FCB1A}" srcOrd="0" destOrd="0" presId="urn:microsoft.com/office/officeart/2005/8/layout/hierarchy1"/>
    <dgm:cxn modelId="{259A75C1-C58A-4AF2-B19B-CF0D4DBEC8CC}" type="presParOf" srcId="{8812D879-DCF9-4381-8731-CBDC79EDD1C1}" destId="{F8BE44EF-4C48-4375-A082-7405216CA03A}" srcOrd="1" destOrd="0" presId="urn:microsoft.com/office/officeart/2005/8/layout/hierarchy1"/>
    <dgm:cxn modelId="{00253AA5-CD9C-446F-A8B6-528C5158835E}" type="presParOf" srcId="{B82E7CF4-8EF1-4403-A157-811890210E81}" destId="{7E1ED46E-5FD4-4331-94D2-F99939D7AD3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1B3EA-4BC0-4EF1-BF6B-1EE6C5F15D99}">
      <dsp:nvSpPr>
        <dsp:cNvPr id="0" name=""/>
        <dsp:cNvSpPr/>
      </dsp:nvSpPr>
      <dsp:spPr>
        <a:xfrm>
          <a:off x="3276444" y="1134527"/>
          <a:ext cx="1524002" cy="300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070"/>
              </a:lnTo>
              <a:lnTo>
                <a:pt x="1524002" y="155070"/>
              </a:lnTo>
              <a:lnTo>
                <a:pt x="1524002" y="300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8D1E0-B6A9-4FC8-B975-B51F29AFBA41}">
      <dsp:nvSpPr>
        <dsp:cNvPr id="0" name=""/>
        <dsp:cNvSpPr/>
      </dsp:nvSpPr>
      <dsp:spPr>
        <a:xfrm>
          <a:off x="1295254" y="2353726"/>
          <a:ext cx="2133596" cy="528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676"/>
              </a:lnTo>
              <a:lnTo>
                <a:pt x="2133596" y="383676"/>
              </a:lnTo>
              <a:lnTo>
                <a:pt x="2133596" y="5288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014D0-9FB8-49B0-B9DA-4DA923EA114D}">
      <dsp:nvSpPr>
        <dsp:cNvPr id="0" name=""/>
        <dsp:cNvSpPr/>
      </dsp:nvSpPr>
      <dsp:spPr>
        <a:xfrm>
          <a:off x="1066651" y="2353726"/>
          <a:ext cx="228603" cy="528856"/>
        </a:xfrm>
        <a:custGeom>
          <a:avLst/>
          <a:gdLst/>
          <a:ahLst/>
          <a:cxnLst/>
          <a:rect l="0" t="0" r="0" b="0"/>
          <a:pathLst>
            <a:path>
              <a:moveTo>
                <a:pt x="228603" y="0"/>
              </a:moveTo>
              <a:lnTo>
                <a:pt x="228603" y="383676"/>
              </a:lnTo>
              <a:lnTo>
                <a:pt x="0" y="383676"/>
              </a:lnTo>
              <a:lnTo>
                <a:pt x="0" y="5288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0E32D-A22E-4A53-A7A5-0912D986C193}">
      <dsp:nvSpPr>
        <dsp:cNvPr id="0" name=""/>
        <dsp:cNvSpPr/>
      </dsp:nvSpPr>
      <dsp:spPr>
        <a:xfrm>
          <a:off x="1295254" y="1134527"/>
          <a:ext cx="1981189" cy="224052"/>
        </a:xfrm>
        <a:custGeom>
          <a:avLst/>
          <a:gdLst/>
          <a:ahLst/>
          <a:cxnLst/>
          <a:rect l="0" t="0" r="0" b="0"/>
          <a:pathLst>
            <a:path>
              <a:moveTo>
                <a:pt x="1981189" y="0"/>
              </a:moveTo>
              <a:lnTo>
                <a:pt x="1981189" y="78872"/>
              </a:lnTo>
              <a:lnTo>
                <a:pt x="0" y="78872"/>
              </a:lnTo>
              <a:lnTo>
                <a:pt x="0" y="2240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FB321-5D8F-4D02-BD42-2AB721812A7B}">
      <dsp:nvSpPr>
        <dsp:cNvPr id="0" name=""/>
        <dsp:cNvSpPr/>
      </dsp:nvSpPr>
      <dsp:spPr>
        <a:xfrm>
          <a:off x="2492864" y="139380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EDCAB-98DB-4829-BF20-BF5DBDDF062A}">
      <dsp:nvSpPr>
        <dsp:cNvPr id="0" name=""/>
        <dsp:cNvSpPr/>
      </dsp:nvSpPr>
      <dsp:spPr>
        <a:xfrm>
          <a:off x="2666993" y="304802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Trees</a:t>
          </a:r>
          <a:endParaRPr lang="en-US" sz="1700" kern="1200" dirty="0"/>
        </a:p>
      </dsp:txBody>
      <dsp:txXfrm>
        <a:off x="2696140" y="333949"/>
        <a:ext cx="1508866" cy="936852"/>
      </dsp:txXfrm>
    </dsp:sp>
    <dsp:sp modelId="{7FD53837-97CF-4B84-86B2-E4DC0CA93C6F}">
      <dsp:nvSpPr>
        <dsp:cNvPr id="0" name=""/>
        <dsp:cNvSpPr/>
      </dsp:nvSpPr>
      <dsp:spPr>
        <a:xfrm>
          <a:off x="511674" y="1358579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9DE26-EF03-4CA6-B0A0-54CB275CE589}">
      <dsp:nvSpPr>
        <dsp:cNvPr id="0" name=""/>
        <dsp:cNvSpPr/>
      </dsp:nvSpPr>
      <dsp:spPr>
        <a:xfrm>
          <a:off x="685803" y="1524002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Exogenous</a:t>
          </a:r>
          <a:endParaRPr lang="en-US" sz="1700" kern="1200" dirty="0"/>
        </a:p>
      </dsp:txBody>
      <dsp:txXfrm>
        <a:off x="714950" y="1553149"/>
        <a:ext cx="1508866" cy="936852"/>
      </dsp:txXfrm>
    </dsp:sp>
    <dsp:sp modelId="{98B283CB-5E64-495E-AE5E-10BB06088682}">
      <dsp:nvSpPr>
        <dsp:cNvPr id="0" name=""/>
        <dsp:cNvSpPr/>
      </dsp:nvSpPr>
      <dsp:spPr>
        <a:xfrm>
          <a:off x="283071" y="2882582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20BCF-A99D-423D-9C99-6E28880824EF}">
      <dsp:nvSpPr>
        <dsp:cNvPr id="0" name=""/>
        <dsp:cNvSpPr/>
      </dsp:nvSpPr>
      <dsp:spPr>
        <a:xfrm>
          <a:off x="457200" y="3048004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Conifers</a:t>
          </a:r>
          <a:endParaRPr lang="en-US" sz="1700" kern="1200" dirty="0"/>
        </a:p>
      </dsp:txBody>
      <dsp:txXfrm>
        <a:off x="486347" y="3077151"/>
        <a:ext cx="1508866" cy="936852"/>
      </dsp:txXfrm>
    </dsp:sp>
    <dsp:sp modelId="{C536D2A8-7B12-4B48-A870-205CCDA87E75}">
      <dsp:nvSpPr>
        <dsp:cNvPr id="0" name=""/>
        <dsp:cNvSpPr/>
      </dsp:nvSpPr>
      <dsp:spPr>
        <a:xfrm>
          <a:off x="2645271" y="2882582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F6F45-CDBE-4689-B0A7-61C2432C7E8E}">
      <dsp:nvSpPr>
        <dsp:cNvPr id="0" name=""/>
        <dsp:cNvSpPr/>
      </dsp:nvSpPr>
      <dsp:spPr>
        <a:xfrm>
          <a:off x="2819400" y="3048004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Deciduous</a:t>
          </a:r>
          <a:endParaRPr lang="en-US" sz="1700" kern="1200" dirty="0"/>
        </a:p>
      </dsp:txBody>
      <dsp:txXfrm>
        <a:off x="2848547" y="3077151"/>
        <a:ext cx="1508866" cy="936852"/>
      </dsp:txXfrm>
    </dsp:sp>
    <dsp:sp modelId="{7FD6333E-F84A-48B4-BA69-FFCC381FCB1A}">
      <dsp:nvSpPr>
        <dsp:cNvPr id="0" name=""/>
        <dsp:cNvSpPr/>
      </dsp:nvSpPr>
      <dsp:spPr>
        <a:xfrm>
          <a:off x="4016867" y="1434778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E44EF-4C48-4375-A082-7405216CA03A}">
      <dsp:nvSpPr>
        <dsp:cNvPr id="0" name=""/>
        <dsp:cNvSpPr/>
      </dsp:nvSpPr>
      <dsp:spPr>
        <a:xfrm>
          <a:off x="4190996" y="1600200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Endogenous</a:t>
          </a:r>
          <a:endParaRPr lang="en-US" sz="1700" kern="1200" dirty="0"/>
        </a:p>
      </dsp:txBody>
      <dsp:txXfrm>
        <a:off x="4220143" y="1629347"/>
        <a:ext cx="1508866" cy="936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2DFE2-FFC2-4D46-AB05-6C56D75434BC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215C9-8927-45E1-B947-640C00D314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0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D3D7D-1064-465E-AE62-678934AA743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9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215C9-8927-45E1-B947-640C00D3145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7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  <a:endParaRPr lang="zh-TW" altLang="en-US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  <a:endParaRPr lang="zh-TW" altLang="en-US" noProof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2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60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64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8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03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7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9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7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9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fld id="{F0C6DCEB-E6B1-4CD6-B4C9-392FF50182EA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dirty="0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8B79739-16FB-4B4E-8980-138C68E82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1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新細明體" panose="02020500000000000000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新細明體" panose="02020500000000000000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新細明體" panose="02020500000000000000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新細明體" panose="02020500000000000000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新細明體" panose="02020500000000000000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新細明體" panose="02020500000000000000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新細明體" panose="02020500000000000000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新細明體" panose="02020500000000000000" pitchFamily="18" charset="-12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71800" y="838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Timber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072424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Definition:</a:t>
            </a:r>
          </a:p>
          <a:p>
            <a:pPr algn="just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Timber </a:t>
            </a:r>
            <a:r>
              <a:rPr lang="en-US" sz="2400" dirty="0"/>
              <a:t>denotes wood which is </a:t>
            </a:r>
            <a:r>
              <a:rPr lang="en-US" sz="2400" dirty="0" smtClean="0"/>
              <a:t> suitable </a:t>
            </a:r>
            <a:r>
              <a:rPr lang="en-US" sz="2400" dirty="0"/>
              <a:t>for building or carpentry and for various engineering and other purposes. </a:t>
            </a:r>
          </a:p>
        </p:txBody>
      </p:sp>
      <p:pic>
        <p:nvPicPr>
          <p:cNvPr id="3102" name="Picture 30" descr="C:\Users\abc\Desktop\cut_timber-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072424"/>
            <a:ext cx="3124200" cy="3642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9050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b="1" dirty="0" smtClean="0"/>
          </a:p>
          <a:p>
            <a:pPr algn="just"/>
            <a:r>
              <a:rPr lang="en-US" sz="2400" dirty="0" smtClean="0"/>
              <a:t>The structure of wood apparent only at great magnifications is called micro structure.</a:t>
            </a:r>
          </a:p>
          <a:p>
            <a:pPr algn="just"/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Conductive cells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Mechanical cells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Storage cells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01561" y="990600"/>
            <a:ext cx="41408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3600" b="1" dirty="0">
                <a:solidFill>
                  <a:srgbClr val="000000"/>
                </a:solidFill>
              </a:rPr>
              <a:t>Micro </a:t>
            </a:r>
            <a:r>
              <a:rPr lang="en-US" sz="3600" b="1" dirty="0" smtClean="0">
                <a:solidFill>
                  <a:srgbClr val="000000"/>
                </a:solidFill>
              </a:rPr>
              <a:t>structure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18131"/>
            <a:ext cx="8229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Appearance</a:t>
            </a:r>
            <a:r>
              <a:rPr lang="en-US" sz="2400" dirty="0"/>
              <a:t>: A freshly cut surface of timber should exhibit hard and of shining appearance.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Color: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smtClean="0"/>
              <a:t>color </a:t>
            </a:r>
            <a:r>
              <a:rPr lang="en-US" sz="2400" dirty="0"/>
              <a:t>should preferably be dark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Defects</a:t>
            </a:r>
            <a:r>
              <a:rPr lang="en-US" sz="2400" b="1" dirty="0"/>
              <a:t>:</a:t>
            </a:r>
            <a:r>
              <a:rPr lang="en-US" sz="2400" dirty="0"/>
              <a:t> A good timber should be free from series defects such as knots, flaws, shakes </a:t>
            </a:r>
            <a:r>
              <a:rPr lang="en-US" sz="2400" dirty="0" smtClean="0"/>
              <a:t>etc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/>
              <a:t>Durability: </a:t>
            </a:r>
            <a:r>
              <a:rPr lang="en-US" sz="2400" dirty="0"/>
              <a:t>A good timber should be durable and capable of resisting the action of fungi, insects, chemicals, physical agencies, and mechanical agencies.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0" y="990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Characteristics of good </a:t>
            </a:r>
            <a:r>
              <a:rPr lang="en-US" sz="3200" b="1" dirty="0" smtClean="0"/>
              <a:t>timbers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76400"/>
            <a:ext cx="8153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Elasticity: </a:t>
            </a:r>
            <a:r>
              <a:rPr lang="en-US" sz="2400" dirty="0" smtClean="0"/>
              <a:t>The </a:t>
            </a:r>
            <a:r>
              <a:rPr lang="en-US" sz="2400" dirty="0"/>
              <a:t>timber returns to its original shape when load causing its deformation is </a:t>
            </a:r>
            <a:r>
              <a:rPr lang="en-US" sz="2400" dirty="0" smtClean="0"/>
              <a:t>removed.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 smtClean="0"/>
              <a:t>Fire resistance: </a:t>
            </a:r>
            <a:r>
              <a:rPr lang="en-US" sz="2400" dirty="0" smtClean="0"/>
              <a:t>A </a:t>
            </a:r>
            <a:r>
              <a:rPr lang="en-US" sz="2400" dirty="0"/>
              <a:t>dense wood offers good resistance to </a:t>
            </a:r>
            <a:r>
              <a:rPr lang="en-US" sz="2400" dirty="0" smtClean="0"/>
              <a:t>fire.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Hardness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A good timber should be </a:t>
            </a:r>
            <a:r>
              <a:rPr lang="en-US" sz="2400" dirty="0" smtClean="0"/>
              <a:t>hard.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Mechanical </a:t>
            </a:r>
            <a:r>
              <a:rPr lang="en-US" sz="2400" b="1" dirty="0" smtClean="0"/>
              <a:t>wear: </a:t>
            </a:r>
            <a:r>
              <a:rPr lang="en-US" sz="2400" dirty="0" smtClean="0"/>
              <a:t>A </a:t>
            </a:r>
            <a:r>
              <a:rPr lang="en-US" sz="2400" dirty="0"/>
              <a:t>good timber should not deteriorate easily due to mechanical wear or </a:t>
            </a:r>
            <a:r>
              <a:rPr lang="en-US" sz="2400" dirty="0" smtClean="0"/>
              <a:t>abrasion.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990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Characteristics of good </a:t>
            </a:r>
            <a:r>
              <a:rPr lang="en-US" sz="3200" b="1" dirty="0" smtClean="0"/>
              <a:t>timbers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752600"/>
            <a:ext cx="8534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Shape:</a:t>
            </a:r>
            <a:r>
              <a:rPr lang="en-US" sz="2400" dirty="0" smtClean="0"/>
              <a:t> </a:t>
            </a:r>
            <a:r>
              <a:rPr lang="en-US" sz="2400" dirty="0"/>
              <a:t>A good timber should be capable of retaining its shape during conversion or </a:t>
            </a:r>
            <a:r>
              <a:rPr lang="en-US" sz="2400" dirty="0" smtClean="0"/>
              <a:t>seasoning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 smtClean="0"/>
              <a:t>Smell:</a:t>
            </a:r>
            <a:r>
              <a:rPr lang="en-US" sz="2400" dirty="0" smtClean="0"/>
              <a:t> A good timber should have sweet smell. Unpleasant smell indicates decayed timber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Sound:</a:t>
            </a:r>
            <a:r>
              <a:rPr lang="en-US" sz="2400" dirty="0" smtClean="0"/>
              <a:t> </a:t>
            </a:r>
            <a:r>
              <a:rPr lang="en-US" sz="2400" dirty="0"/>
              <a:t>A good timber should give a clear ringing sound when struck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Strength</a:t>
            </a:r>
            <a:r>
              <a:rPr lang="en-US" sz="2400" b="1" dirty="0"/>
              <a:t>:</a:t>
            </a:r>
            <a:r>
              <a:rPr lang="en-US" sz="2400" dirty="0"/>
              <a:t> A good timber should be sufficiently strong for working as structural </a:t>
            </a:r>
            <a:r>
              <a:rPr lang="en-US" sz="2400" dirty="0" smtClean="0"/>
              <a:t>member.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990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Characteristics of good </a:t>
            </a:r>
            <a:r>
              <a:rPr lang="en-US" sz="3200" b="1" dirty="0" smtClean="0"/>
              <a:t>timbers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905000"/>
            <a:ext cx="8305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Structure:</a:t>
            </a:r>
            <a:r>
              <a:rPr lang="en-US" sz="2400" dirty="0"/>
              <a:t> The structure should be </a:t>
            </a:r>
            <a:r>
              <a:rPr lang="en-US" sz="2400" dirty="0" smtClean="0"/>
              <a:t>uniform.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Toughness:</a:t>
            </a:r>
            <a:r>
              <a:rPr lang="en-US" sz="2400" dirty="0"/>
              <a:t> A good timber should be tough (i.e.) capable of offering resistance to shocks due to </a:t>
            </a:r>
            <a:r>
              <a:rPr lang="en-US" sz="2400" dirty="0" smtClean="0"/>
              <a:t>vibration.</a:t>
            </a:r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Water </a:t>
            </a:r>
            <a:r>
              <a:rPr lang="en-US" sz="2400" b="1" dirty="0"/>
              <a:t>permeability:</a:t>
            </a:r>
            <a:r>
              <a:rPr lang="en-US" sz="2400" dirty="0"/>
              <a:t> A good timber should have low </a:t>
            </a:r>
            <a:r>
              <a:rPr lang="en-US" sz="2400" dirty="0" smtClean="0"/>
              <a:t>water </a:t>
            </a:r>
            <a:r>
              <a:rPr lang="en-US" sz="2400" dirty="0"/>
              <a:t>permeability, which is measured by the quantity of water filtered through unit surface area of specimen of wood.</a:t>
            </a:r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990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Characteristics of good </a:t>
            </a:r>
            <a:r>
              <a:rPr lang="en-US" sz="3200" b="1" dirty="0" smtClean="0"/>
              <a:t>timbers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8288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Weight:</a:t>
            </a:r>
            <a:r>
              <a:rPr lang="en-US" sz="2400" dirty="0"/>
              <a:t> The timber with heavy weight is considered to be sound and strong</a:t>
            </a:r>
            <a:r>
              <a:rPr lang="en-US" sz="2400" dirty="0" smtClean="0"/>
              <a:t>.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Working conditions:</a:t>
            </a:r>
            <a:r>
              <a:rPr lang="en-US" sz="2400" dirty="0"/>
              <a:t> Timber should be easily workable. It should not clog the teeth of saw.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990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Characteristics of good </a:t>
            </a:r>
            <a:r>
              <a:rPr lang="en-US" sz="3200" b="1" dirty="0" smtClean="0"/>
              <a:t>timbers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7526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As fresh timber which is obtained from trees contains about 30 to 40 % sap or moisture. This sap is very harmful for the life of a timber. Therefore, it is necessary to remove that sap by applying some special methods. All those methods which are used for removing the sap from timber are collectively termed as seasoning of timber.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600200" y="990600"/>
            <a:ext cx="6356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SEASONING OF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905000"/>
            <a:ext cx="6096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just">
              <a:buFont typeface="Arial" pitchFamily="34" charset="0"/>
              <a:buChar char="•"/>
            </a:pPr>
            <a:endParaRPr lang="en-US" sz="2000" dirty="0" smtClean="0"/>
          </a:p>
          <a:p>
            <a:pPr marL="609600" indent="-609600" algn="just">
              <a:buFont typeface="Courier New" pitchFamily="49" charset="0"/>
              <a:buChar char="o"/>
            </a:pPr>
            <a:r>
              <a:rPr lang="en-US" sz="2000" dirty="0" smtClean="0"/>
              <a:t>It has reduced weight,</a:t>
            </a:r>
          </a:p>
          <a:p>
            <a:pPr marL="609600" indent="-609600" algn="just"/>
            <a:endParaRPr lang="en-US" sz="2000" dirty="0" smtClean="0"/>
          </a:p>
          <a:p>
            <a:pPr marL="609600" indent="-609600" algn="just">
              <a:buFont typeface="Courier New" pitchFamily="49" charset="0"/>
              <a:buChar char="o"/>
            </a:pPr>
            <a:r>
              <a:rPr lang="en-US" sz="2000" dirty="0" smtClean="0"/>
              <a:t>It is strong and durable,</a:t>
            </a:r>
          </a:p>
          <a:p>
            <a:pPr marL="609600" indent="-609600" algn="just"/>
            <a:endParaRPr lang="en-US" sz="2000" dirty="0" smtClean="0"/>
          </a:p>
          <a:p>
            <a:pPr marL="609600" indent="-609600" algn="just">
              <a:buFont typeface="Courier New" pitchFamily="49" charset="0"/>
              <a:buChar char="o"/>
            </a:pPr>
            <a:r>
              <a:rPr lang="en-US" sz="2000" dirty="0" smtClean="0"/>
              <a:t>It has resistance to decay or rot,</a:t>
            </a:r>
          </a:p>
          <a:p>
            <a:pPr marL="609600" indent="-609600" algn="just"/>
            <a:endParaRPr lang="en-US" sz="2000" dirty="0" smtClean="0"/>
          </a:p>
          <a:p>
            <a:pPr marL="609600" indent="-609600" algn="just">
              <a:buFont typeface="Courier New" pitchFamily="49" charset="0"/>
              <a:buChar char="o"/>
            </a:pPr>
            <a:r>
              <a:rPr lang="en-US" sz="2000" dirty="0" smtClean="0"/>
              <a:t>It takes high polish,</a:t>
            </a:r>
          </a:p>
          <a:p>
            <a:pPr marL="609600" indent="-609600" algn="just"/>
            <a:endParaRPr lang="en-US" sz="2000" dirty="0" smtClean="0"/>
          </a:p>
          <a:p>
            <a:pPr marL="609600" indent="-609600" algn="just">
              <a:buFont typeface="Courier New" pitchFamily="49" charset="0"/>
              <a:buChar char="o"/>
            </a:pPr>
            <a:r>
              <a:rPr lang="en-US" sz="2000" dirty="0" smtClean="0"/>
              <a:t>It is easier to work,</a:t>
            </a:r>
          </a:p>
          <a:p>
            <a:pPr marL="609600" indent="-609600" algn="just"/>
            <a:endParaRPr lang="en-US" sz="2000" dirty="0" smtClean="0"/>
          </a:p>
          <a:p>
            <a:pPr marL="609600" indent="-609600" algn="just">
              <a:buFont typeface="Courier New" pitchFamily="49" charset="0"/>
              <a:buChar char="o"/>
            </a:pPr>
            <a:r>
              <a:rPr lang="en-US" sz="2000" dirty="0" smtClean="0"/>
              <a:t>Its life is more.</a:t>
            </a:r>
          </a:p>
          <a:p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990600" y="990600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algn="just"/>
            <a:r>
              <a:rPr lang="en-US" sz="3200" b="1" dirty="0">
                <a:solidFill>
                  <a:srgbClr val="000000"/>
                </a:solidFill>
              </a:rPr>
              <a:t>Advantages of seasoned </a:t>
            </a:r>
            <a:r>
              <a:rPr lang="en-US" sz="3200" b="1" dirty="0" smtClean="0">
                <a:solidFill>
                  <a:srgbClr val="000000"/>
                </a:solidFill>
              </a:rPr>
              <a:t>timber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8288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main types of timber seasoning are as under.</a:t>
            </a:r>
          </a:p>
          <a:p>
            <a:endParaRPr lang="en-US" sz="2000" dirty="0" smtClean="0"/>
          </a:p>
          <a:p>
            <a:pPr>
              <a:buFontTx/>
              <a:buAutoNum type="arabicParenBoth"/>
            </a:pPr>
            <a:r>
              <a:rPr lang="en-US" sz="2000" dirty="0" smtClean="0"/>
              <a:t>Natural Seasoning</a:t>
            </a:r>
          </a:p>
          <a:p>
            <a:pPr>
              <a:buFontTx/>
              <a:buAutoNum type="arabicParenBoth"/>
            </a:pPr>
            <a:endParaRPr lang="en-US" sz="2000" dirty="0" smtClean="0"/>
          </a:p>
          <a:p>
            <a:pPr>
              <a:buFontTx/>
              <a:buAutoNum type="arabicParenBoth"/>
            </a:pPr>
            <a:r>
              <a:rPr lang="en-US" sz="2000" dirty="0" smtClean="0"/>
              <a:t>Artificial Seasoning</a:t>
            </a:r>
          </a:p>
          <a:p>
            <a:pPr marL="1371600" lvl="2" indent="-457200"/>
            <a:r>
              <a:rPr lang="en-US" sz="2000" dirty="0" smtClean="0"/>
              <a:t>  (a)Kiln Seasoning, </a:t>
            </a:r>
            <a:endParaRPr lang="en-US" sz="2000" dirty="0" smtClean="0"/>
          </a:p>
          <a:p>
            <a:pPr marL="1371600" lvl="2" indent="-457200"/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smtClean="0"/>
              <a:t>b) Chemical Seasoning,</a:t>
            </a:r>
          </a:p>
          <a:p>
            <a:pPr lvl="2"/>
            <a:r>
              <a:rPr lang="en-US" sz="2000" dirty="0" smtClean="0"/>
              <a:t>  (c) Electric Seasoning,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(3) Water Seasoning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371600" y="1066800"/>
            <a:ext cx="6409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Types of Timber Seasoning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752600"/>
            <a:ext cx="472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763">
              <a:buFontTx/>
              <a:buAutoNum type="arabicParenBoth"/>
            </a:pPr>
            <a:r>
              <a:rPr lang="en-US" sz="2000" b="1" u="sng" dirty="0" smtClean="0"/>
              <a:t>Natural Seasoning:</a:t>
            </a:r>
          </a:p>
          <a:p>
            <a:pPr indent="4763">
              <a:buFontTx/>
              <a:buAutoNum type="arabicParenBoth"/>
            </a:pPr>
            <a:endParaRPr lang="en-US" sz="20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In the air seasoning or natural </a:t>
            </a:r>
            <a:r>
              <a:rPr lang="en-US" sz="2000" dirty="0" smtClean="0"/>
              <a:t>seasoning </a:t>
            </a:r>
            <a:r>
              <a:rPr lang="en-US" sz="2000" dirty="0" smtClean="0"/>
              <a:t>timber is dried by direct action of air, wind and sun. </a:t>
            </a:r>
            <a:endParaRPr lang="en-US" sz="20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In </a:t>
            </a:r>
            <a:r>
              <a:rPr lang="en-US" sz="2000" dirty="0" smtClean="0"/>
              <a:t>this method, the timber logs are arranged one over the other, keeping some space or distance between them for air circulation of fresh air. </a:t>
            </a:r>
            <a:endParaRPr lang="en-US" sz="20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 smtClean="0"/>
              <a:t>Generally </a:t>
            </a:r>
            <a:r>
              <a:rPr lang="en-US" sz="2000" dirty="0" smtClean="0"/>
              <a:t>this type of seasoning requires few months to over a year, this is very slow process.</a:t>
            </a:r>
          </a:p>
          <a:p>
            <a:endParaRPr lang="en-US" sz="2000" dirty="0"/>
          </a:p>
        </p:txBody>
      </p:sp>
      <p:pic>
        <p:nvPicPr>
          <p:cNvPr id="4" name="Picture 2" descr="C:\Users\Solangi\Desktop\292-Water-In-Timber-4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209800"/>
            <a:ext cx="3162300" cy="304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371600" y="1066800"/>
            <a:ext cx="6409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Types of Timber Seasoning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37401305"/>
              </p:ext>
            </p:extLst>
          </p:nvPr>
        </p:nvGraphicFramePr>
        <p:xfrm>
          <a:off x="14478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8382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Classification of trees</a:t>
            </a:r>
            <a:endParaRPr lang="en-US" sz="4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828800"/>
            <a:ext cx="7010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400" b="1" u="sng" dirty="0" smtClean="0"/>
              <a:t>(2) ARTIFICIAL SEASONING:</a:t>
            </a:r>
          </a:p>
          <a:p>
            <a:pPr algn="just">
              <a:defRPr/>
            </a:pPr>
            <a:r>
              <a:rPr lang="en-US" sz="2400" b="1" u="sng" dirty="0" smtClean="0"/>
              <a:t> </a:t>
            </a:r>
          </a:p>
          <a:p>
            <a:pPr marL="457200" indent="-457200" algn="just">
              <a:buAutoNum type="alphaLcParenBoth"/>
              <a:defRPr/>
            </a:pPr>
            <a:r>
              <a:rPr lang="en-US" sz="2400" dirty="0" smtClean="0"/>
              <a:t>   Kiln </a:t>
            </a:r>
            <a:r>
              <a:rPr lang="en-US" sz="2400" dirty="0" smtClean="0"/>
              <a:t>Seasoning,</a:t>
            </a:r>
          </a:p>
          <a:p>
            <a:pPr marL="457200" indent="-457200" algn="just">
              <a:buAutoNum type="alphaLcParenBoth"/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en-US" sz="2400" dirty="0" smtClean="0"/>
              <a:t>(b)  Chemical Seasoning,</a:t>
            </a:r>
          </a:p>
          <a:p>
            <a:pPr algn="just"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en-US" sz="2400" dirty="0" smtClean="0"/>
              <a:t>(c)   Electric Seasoning, </a:t>
            </a:r>
          </a:p>
          <a:p>
            <a:pPr algn="ctr">
              <a:buFontTx/>
              <a:buNone/>
              <a:defRPr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371600" y="1066800"/>
            <a:ext cx="6409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Types of Timber Seasoning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600200"/>
            <a:ext cx="518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Both"/>
            </a:pPr>
            <a:r>
              <a:rPr lang="en-US" sz="2400" b="1" u="sng" dirty="0" smtClean="0"/>
              <a:t>Kiln Seasoning</a:t>
            </a:r>
            <a:r>
              <a:rPr lang="en-US" sz="2400" dirty="0" smtClean="0"/>
              <a:t>:</a:t>
            </a:r>
          </a:p>
          <a:p>
            <a:pPr marL="457200" indent="-457200" algn="just">
              <a:buAutoNum type="alphaLcParenBoth"/>
            </a:pP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In kiln seasoning timber is placed in a chamber with some special heating arrangement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H</a:t>
            </a:r>
            <a:r>
              <a:rPr lang="en-US" sz="2400" dirty="0" smtClean="0"/>
              <a:t>eating </a:t>
            </a:r>
            <a:r>
              <a:rPr lang="en-US" sz="2400" dirty="0" smtClean="0"/>
              <a:t>system should be under control, other wise timber will be crack or wrap . </a:t>
            </a: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dirty="0" smtClean="0"/>
              <a:t>time required for this seasoning is 3 to 12 days. This is quick process.</a:t>
            </a:r>
          </a:p>
          <a:p>
            <a:endParaRPr lang="en-US" sz="2000" dirty="0"/>
          </a:p>
        </p:txBody>
      </p:sp>
      <p:pic>
        <p:nvPicPr>
          <p:cNvPr id="4" name="Picture 2" descr="C:\Users\Solangi\Desktop\truck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2209800"/>
            <a:ext cx="3352800" cy="3124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371600" y="1066800"/>
            <a:ext cx="6409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Types of Timber Seasoning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905000"/>
            <a:ext cx="807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(b)</a:t>
            </a:r>
            <a:r>
              <a:rPr lang="en-US" sz="2400" b="1" i="1" dirty="0" smtClean="0"/>
              <a:t> </a:t>
            </a:r>
            <a:r>
              <a:rPr lang="en-US" sz="2400" b="1" u="sng" dirty="0" smtClean="0"/>
              <a:t>Chemical Seasoning</a:t>
            </a:r>
            <a:r>
              <a:rPr lang="en-US" sz="2400" b="1" dirty="0" smtClean="0"/>
              <a:t>:</a:t>
            </a:r>
          </a:p>
          <a:p>
            <a:pPr algn="just"/>
            <a:endParaRPr lang="en-US" sz="2400" b="1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In chemical seasoning carbon dioxide, ammonium carbonate or urea are used as agents for seasoning, those are applied in dry state, the inter surface of timber dries first than outer side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This </a:t>
            </a:r>
            <a:r>
              <a:rPr lang="en-US" sz="2400" dirty="0" smtClean="0"/>
              <a:t>ensures uniform seasoning. </a:t>
            </a: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dirty="0" smtClean="0"/>
              <a:t>time required for this seasoning is 30 to 40 days.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371600" y="1066800"/>
            <a:ext cx="6409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Types of Timber Seasoning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981200"/>
            <a:ext cx="4343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/>
              <a:t>(c) Electric Seasoning:</a:t>
            </a:r>
          </a:p>
          <a:p>
            <a:pPr algn="just"/>
            <a:endParaRPr lang="en-US" sz="2400" u="sng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In this method electric current is passed through the timber logs. </a:t>
            </a: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dirty="0" smtClean="0"/>
              <a:t>time required for this seasoning is 05 to 08 hours.</a:t>
            </a:r>
          </a:p>
          <a:p>
            <a:endParaRPr lang="en-US" sz="2000" dirty="0"/>
          </a:p>
        </p:txBody>
      </p:sp>
      <p:pic>
        <p:nvPicPr>
          <p:cNvPr id="4" name="Picture 2" descr="C:\Users\Solangi\Desktop\_53909__57602__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10200" y="2133600"/>
            <a:ext cx="3160986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371600" y="1066800"/>
            <a:ext cx="6409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Types of Timber Seasoning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28800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(3)</a:t>
            </a:r>
            <a:r>
              <a:rPr lang="en-US" sz="2400" b="1" u="sng" dirty="0" smtClean="0"/>
              <a:t> Water Seasoning:</a:t>
            </a:r>
          </a:p>
          <a:p>
            <a:pPr algn="just"/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In water seasoning, timber logs are kept immersed whole in the flowing water. </a:t>
            </a: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dirty="0" smtClean="0"/>
              <a:t>sap present in timber is washed away. </a:t>
            </a:r>
            <a:r>
              <a:rPr lang="en-US" sz="2400" dirty="0" smtClean="0"/>
              <a:t>After </a:t>
            </a:r>
            <a:r>
              <a:rPr lang="en-US" sz="2400" dirty="0" smtClean="0"/>
              <a:t>that logs are taken out from water and are kept in open air, so water present in timber would be dried by air. </a:t>
            </a: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dirty="0" smtClean="0"/>
              <a:t>time required for this type of seasoning is 2 to 4 weeks.</a:t>
            </a:r>
          </a:p>
          <a:p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371600" y="1066800"/>
            <a:ext cx="6409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Types of Timber Seasoning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828800"/>
            <a:ext cx="8153400" cy="328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Timber is used in:</a:t>
            </a:r>
          </a:p>
          <a:p>
            <a:pPr marL="609600" indent="-6096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Building </a:t>
            </a:r>
            <a:r>
              <a:rPr lang="en-US" sz="2400" dirty="0" smtClean="0"/>
              <a:t>construction,</a:t>
            </a:r>
          </a:p>
          <a:p>
            <a:pPr marL="609600" indent="-6096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Construction </a:t>
            </a:r>
            <a:r>
              <a:rPr lang="en-US" sz="2400" dirty="0" smtClean="0"/>
              <a:t>of house posts,</a:t>
            </a:r>
          </a:p>
          <a:p>
            <a:pPr marL="609600" indent="-6096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Construction </a:t>
            </a:r>
            <a:r>
              <a:rPr lang="en-US" sz="2400" dirty="0" smtClean="0"/>
              <a:t>of beams,</a:t>
            </a:r>
          </a:p>
          <a:p>
            <a:pPr marL="609600" indent="-6096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Construction </a:t>
            </a:r>
            <a:r>
              <a:rPr lang="en-US" sz="2400" dirty="0" smtClean="0"/>
              <a:t>of </a:t>
            </a:r>
            <a:r>
              <a:rPr lang="en-US" sz="2400" dirty="0" smtClean="0"/>
              <a:t>bridges,</a:t>
            </a:r>
          </a:p>
          <a:p>
            <a:pPr marL="609600" indent="-6096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Construction </a:t>
            </a:r>
            <a:r>
              <a:rPr lang="en-US" sz="2400" dirty="0" smtClean="0"/>
              <a:t>of piles, poles and railway </a:t>
            </a:r>
            <a:r>
              <a:rPr lang="en-US" sz="2400" dirty="0" smtClean="0"/>
              <a:t>sleepers</a:t>
            </a:r>
            <a:endParaRPr lang="en-US" sz="2400" dirty="0" smtClean="0"/>
          </a:p>
          <a:p>
            <a:pPr marL="609600" indent="-609600" algn="r">
              <a:lnSpc>
                <a:spcPct val="90000"/>
              </a:lnSpc>
            </a:pPr>
            <a:endParaRPr lang="en-US" sz="2000" i="1" dirty="0" smtClean="0"/>
          </a:p>
          <a:p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641509" y="1066800"/>
            <a:ext cx="408958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lvl="0" indent="-609600">
              <a:lnSpc>
                <a:spcPct val="90000"/>
              </a:lnSpc>
            </a:pPr>
            <a:r>
              <a:rPr lang="en-US" sz="3200" b="1" dirty="0">
                <a:solidFill>
                  <a:srgbClr val="000000"/>
                </a:solidFill>
              </a:rPr>
              <a:t>USES OF TIMBER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636931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r>
              <a:rPr lang="en-US" sz="2400" dirty="0" smtClean="0"/>
              <a:t>Most common defects in timber are: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Heart Shakes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Star Shakes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Cup Shakes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Radial Shakes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Rind Galls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Wind Cracks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Knots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Dead Wood</a:t>
            </a:r>
          </a:p>
          <a:p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209800" y="990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</a:rPr>
              <a:t>DEFECTS IN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752600"/>
            <a:ext cx="487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000" b="1" u="sng" dirty="0" smtClean="0"/>
              <a:t>Heart Shakes</a:t>
            </a:r>
            <a:r>
              <a:rPr lang="en-US" sz="2000" b="1" dirty="0" smtClean="0"/>
              <a:t>:</a:t>
            </a:r>
          </a:p>
          <a:p>
            <a:pPr marL="457200" indent="-457200">
              <a:buAutoNum type="arabicParenBoth"/>
            </a:pPr>
            <a:endParaRPr lang="en-US" sz="20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These are splits occurring in the centre of the </a:t>
            </a:r>
            <a:r>
              <a:rPr lang="en-US" sz="2400" dirty="0" smtClean="0"/>
              <a:t>tree. In </a:t>
            </a:r>
            <a:r>
              <a:rPr lang="en-US" sz="2400" dirty="0" smtClean="0"/>
              <a:t>some timbers, these splits are hardly visible and in some timbers these are quite permanent. </a:t>
            </a: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Heart </a:t>
            </a:r>
            <a:r>
              <a:rPr lang="en-US" sz="2400" dirty="0" smtClean="0"/>
              <a:t>shakes are caused due to shrinkage of interior parts due to age. </a:t>
            </a:r>
            <a:endParaRPr lang="en-US" sz="2400" dirty="0"/>
          </a:p>
        </p:txBody>
      </p:sp>
      <p:pic>
        <p:nvPicPr>
          <p:cNvPr id="6" name="Picture 5" descr="Defects-In-Timber-2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362200"/>
            <a:ext cx="2773680" cy="304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209800" y="990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</a:rPr>
              <a:t>DEFECTS IN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024152"/>
            <a:ext cx="533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(2) </a:t>
            </a:r>
            <a:r>
              <a:rPr lang="en-US" sz="2400" b="1" u="sng" dirty="0" smtClean="0"/>
              <a:t>Star Shakes</a:t>
            </a:r>
            <a:r>
              <a:rPr lang="en-US" sz="2400" b="1" dirty="0" smtClean="0"/>
              <a:t>:</a:t>
            </a:r>
          </a:p>
          <a:p>
            <a:pPr algn="just"/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These are splits which radiate from the centre of the timber or from the bark (outer side), running in the planes of medullary rays. </a:t>
            </a: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These </a:t>
            </a:r>
            <a:r>
              <a:rPr lang="en-US" sz="2400" dirty="0" smtClean="0"/>
              <a:t>occur due to severe frost or scorching heat of the sun.</a:t>
            </a:r>
          </a:p>
          <a:p>
            <a:endParaRPr lang="en-US" sz="2000" dirty="0"/>
          </a:p>
        </p:txBody>
      </p:sp>
      <p:pic>
        <p:nvPicPr>
          <p:cNvPr id="4" name="Picture 5" descr="Star%20Sha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362200"/>
            <a:ext cx="2887784" cy="2895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209800" y="990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</a:rPr>
              <a:t>DEFECTS IN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951002"/>
            <a:ext cx="5181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(</a:t>
            </a:r>
            <a:r>
              <a:rPr lang="en-US" sz="2400" b="1" dirty="0" smtClean="0"/>
              <a:t>3)</a:t>
            </a:r>
            <a:r>
              <a:rPr lang="en-US" sz="2400" b="1" u="sng" dirty="0" smtClean="0"/>
              <a:t> Cup Shakes</a:t>
            </a:r>
            <a:r>
              <a:rPr lang="en-US" sz="2400" b="1" dirty="0" smtClean="0"/>
              <a:t>:</a:t>
            </a:r>
          </a:p>
          <a:p>
            <a:pPr algn="just"/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These are curved splits which separate the whole or part of one annual ring from an other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 </a:t>
            </a:r>
            <a:r>
              <a:rPr lang="en-US" sz="2400" dirty="0" smtClean="0"/>
              <a:t>These are caused due to the unequal growth of the timber.</a:t>
            </a:r>
          </a:p>
          <a:p>
            <a:endParaRPr lang="en-US" sz="2000" dirty="0"/>
          </a:p>
        </p:txBody>
      </p:sp>
      <p:pic>
        <p:nvPicPr>
          <p:cNvPr id="4" name="Picture 5" descr="Cup%20Sha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362200"/>
            <a:ext cx="2628153" cy="2895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209800" y="990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</a:rPr>
              <a:t>DEFECTS IN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9812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Trees are classified into two groups .</a:t>
            </a:r>
            <a:br>
              <a:rPr lang="en-US" sz="2000" dirty="0" smtClean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 smtClean="0"/>
              <a:t>1.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Endogenous trees</a:t>
            </a:r>
            <a:r>
              <a:rPr lang="en-US" sz="2000" b="1" dirty="0" smtClean="0"/>
              <a:t>:</a:t>
            </a:r>
          </a:p>
          <a:p>
            <a:pPr algn="just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The trees which grow inwards in longitudinal fibrous mass are called endogenous trees.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990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TYPES OF TREES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920192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US" sz="2000" b="1" u="sng" dirty="0" smtClean="0"/>
              <a:t>2.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Exogenous tress</a:t>
            </a:r>
            <a:r>
              <a:rPr lang="en-US" sz="2000" b="1" dirty="0" smtClean="0"/>
              <a:t> :</a:t>
            </a:r>
          </a:p>
          <a:p>
            <a:pPr marL="0" indent="0">
              <a:buFontTx/>
              <a:buNone/>
            </a:pPr>
            <a:endParaRPr lang="en-US" sz="2000" dirty="0" smtClean="0"/>
          </a:p>
          <a:p>
            <a:pPr marL="0" indent="0" algn="just">
              <a:buFontTx/>
              <a:buNone/>
            </a:pPr>
            <a:r>
              <a:rPr lang="en-US" sz="2000" dirty="0" smtClean="0"/>
              <a:t>The trees which grow </a:t>
            </a:r>
            <a:r>
              <a:rPr lang="en-US" sz="2000" dirty="0" smtClean="0"/>
              <a:t>outwards </a:t>
            </a:r>
            <a:r>
              <a:rPr lang="en-US" sz="2000" dirty="0" smtClean="0"/>
              <a:t>across horizontal section of stem are called exogenous trees. These trees are only fit for engineering construction.</a:t>
            </a:r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981200"/>
            <a:ext cx="5410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(4) </a:t>
            </a:r>
            <a:r>
              <a:rPr lang="en-US" sz="2400" b="1" u="sng" dirty="0" smtClean="0"/>
              <a:t>Radial Shakes</a:t>
            </a:r>
            <a:r>
              <a:rPr lang="en-US" sz="2400" b="1" dirty="0" smtClean="0"/>
              <a:t>:</a:t>
            </a:r>
          </a:p>
          <a:p>
            <a:pPr algn="just"/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These are similar to the star shakes and occur in felled timber when exposed to the sun during seasoning.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Radial shakes are generally irregular, fine and numerous.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In this many splits are appeared.</a:t>
            </a:r>
          </a:p>
          <a:p>
            <a:endParaRPr lang="en-US" sz="2000" dirty="0"/>
          </a:p>
        </p:txBody>
      </p:sp>
      <p:pic>
        <p:nvPicPr>
          <p:cNvPr id="5" name="Picture 5" descr="defec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981200"/>
            <a:ext cx="2743200" cy="3352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209800" y="990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</a:rPr>
              <a:t>DEFECTS IN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828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98132"/>
            <a:ext cx="525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None/>
            </a:pPr>
            <a:r>
              <a:rPr lang="en-US" sz="2400" b="1" dirty="0" smtClean="0"/>
              <a:t>(5) </a:t>
            </a:r>
            <a:r>
              <a:rPr lang="en-US" sz="2400" b="1" u="sng" dirty="0" smtClean="0"/>
              <a:t>Rind Galls</a:t>
            </a:r>
            <a:r>
              <a:rPr lang="en-US" sz="2400" b="1" dirty="0" smtClean="0"/>
              <a:t>: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These are typical enlarged swellings and occur due to branches cut-off.</a:t>
            </a:r>
          </a:p>
          <a:p>
            <a:endParaRPr lang="en-US" sz="2000" dirty="0"/>
          </a:p>
        </p:txBody>
      </p:sp>
      <p:pic>
        <p:nvPicPr>
          <p:cNvPr id="5" name="Picture 5" descr="dead_bran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362200"/>
            <a:ext cx="2895600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209800" y="990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</a:rPr>
              <a:t>DEFECTS IN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114088"/>
            <a:ext cx="5105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None/>
            </a:pPr>
            <a:r>
              <a:rPr lang="en-US" sz="2400" b="1" dirty="0" smtClean="0"/>
              <a:t>(6) </a:t>
            </a:r>
            <a:r>
              <a:rPr lang="en-US" sz="2400" b="1" u="sng" dirty="0" smtClean="0"/>
              <a:t>Wind Cracks</a:t>
            </a:r>
            <a:r>
              <a:rPr lang="en-US" sz="2400" b="1" dirty="0" smtClean="0"/>
              <a:t>:</a:t>
            </a:r>
          </a:p>
          <a:p>
            <a:pPr algn="just">
              <a:buFontTx/>
              <a:buNone/>
            </a:pPr>
            <a:endParaRPr lang="en-US" sz="2400" dirty="0" smtClean="0"/>
          </a:p>
          <a:p>
            <a:pPr algn="just">
              <a:buFontTx/>
              <a:buNone/>
            </a:pPr>
            <a:r>
              <a:rPr lang="en-US" sz="2400" dirty="0" smtClean="0"/>
              <a:t>These are shakes or splits on the sides of a bark of timber due to shrinkage of exterior surface exposed to atmospheric influence.</a:t>
            </a:r>
          </a:p>
          <a:p>
            <a:endParaRPr lang="en-US" sz="2000" dirty="0"/>
          </a:p>
        </p:txBody>
      </p:sp>
      <p:pic>
        <p:nvPicPr>
          <p:cNvPr id="5" name="Picture 5" descr="Fig-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097523"/>
            <a:ext cx="2895600" cy="3419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209800" y="990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</a:rPr>
              <a:t>DEFECTS IN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81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2162553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None/>
            </a:pPr>
            <a:r>
              <a:rPr lang="en-US" sz="2400" b="1" dirty="0" smtClean="0"/>
              <a:t>(7) </a:t>
            </a:r>
            <a:r>
              <a:rPr lang="en-US" sz="2400" b="1" u="sng" dirty="0" smtClean="0"/>
              <a:t>Knots:</a:t>
            </a:r>
          </a:p>
          <a:p>
            <a:pPr algn="just">
              <a:buFontTx/>
              <a:buNone/>
            </a:pPr>
            <a:endParaRPr lang="en-US" sz="2400" dirty="0" smtClean="0"/>
          </a:p>
          <a:p>
            <a:pPr algn="just">
              <a:buFontTx/>
              <a:buNone/>
            </a:pPr>
            <a:r>
              <a:rPr lang="en-US" sz="2400" dirty="0" smtClean="0"/>
              <a:t>These are the roots of the small branches of the tree. These are not harmful.</a:t>
            </a:r>
          </a:p>
          <a:p>
            <a:endParaRPr lang="en-US" sz="2000" dirty="0"/>
          </a:p>
        </p:txBody>
      </p:sp>
      <p:pic>
        <p:nvPicPr>
          <p:cNvPr id="6" name="Picture 5" descr="Kno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162553"/>
            <a:ext cx="2895600" cy="33515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209800" y="990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</a:rPr>
              <a:t>DEFECTS IN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981201"/>
            <a:ext cx="8153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None/>
            </a:pPr>
            <a:r>
              <a:rPr lang="en-US" sz="2400" b="1" dirty="0" smtClean="0"/>
              <a:t>(8) </a:t>
            </a:r>
            <a:r>
              <a:rPr lang="en-US" sz="2400" b="1" u="sng" dirty="0" smtClean="0"/>
              <a:t>Dead Wood</a:t>
            </a:r>
            <a:r>
              <a:rPr lang="en-US" sz="2400" b="1" dirty="0" smtClean="0"/>
              <a:t>:</a:t>
            </a:r>
          </a:p>
          <a:p>
            <a:pPr algn="just">
              <a:buFontTx/>
              <a:buNone/>
            </a:pPr>
            <a:endParaRPr lang="en-US" sz="2400" dirty="0" smtClean="0"/>
          </a:p>
          <a:p>
            <a:pPr algn="just">
              <a:buFontTx/>
              <a:buNone/>
            </a:pPr>
            <a:r>
              <a:rPr lang="en-US" sz="2400" dirty="0" smtClean="0"/>
              <a:t>It is the deficient in strength and weight and is the result of trees being felled after maturity.</a:t>
            </a:r>
          </a:p>
          <a:p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09800" y="990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</a:rPr>
              <a:t>DEFECTS IN TIMBER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990600"/>
            <a:ext cx="685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/>
              <a:t>Preservation of Timber</a:t>
            </a:r>
          </a:p>
          <a:p>
            <a:endParaRPr lang="en-US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812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means protecting from fungi and insects attack so that its life is increased.  The following are the widely used: 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 </a:t>
            </a:r>
            <a:r>
              <a:rPr lang="en-US" sz="2400" dirty="0" smtClean="0"/>
              <a:t>Tar</a:t>
            </a:r>
            <a:endParaRPr lang="en-US" sz="2400" dirty="0" smtClean="0"/>
          </a:p>
          <a:p>
            <a:r>
              <a:rPr lang="en-US" sz="2400" dirty="0" smtClean="0"/>
              <a:t>2. </a:t>
            </a:r>
            <a:r>
              <a:rPr lang="en-US" sz="2400" dirty="0" smtClean="0"/>
              <a:t>Paints</a:t>
            </a:r>
            <a:endParaRPr lang="en-US" sz="2400" dirty="0" smtClean="0"/>
          </a:p>
          <a:p>
            <a:r>
              <a:rPr lang="en-US" sz="2400" dirty="0" smtClean="0"/>
              <a:t>3. Chemical </a:t>
            </a:r>
            <a:r>
              <a:rPr lang="en-US" sz="2400" dirty="0" smtClean="0"/>
              <a:t>salt</a:t>
            </a:r>
            <a:endParaRPr lang="en-US" sz="2400" dirty="0" smtClean="0"/>
          </a:p>
          <a:p>
            <a:r>
              <a:rPr lang="en-US" sz="2400" dirty="0" smtClean="0"/>
              <a:t>4. </a:t>
            </a:r>
            <a:r>
              <a:rPr lang="en-US" sz="2400" dirty="0" smtClean="0"/>
              <a:t>Creosote</a:t>
            </a:r>
            <a:endParaRPr lang="en-US" sz="2400" dirty="0" smtClean="0"/>
          </a:p>
          <a:p>
            <a:r>
              <a:rPr lang="en-US" sz="2400" dirty="0" smtClean="0"/>
              <a:t>5. ASCU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905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400" b="1" dirty="0" smtClean="0"/>
              <a:t>1.Tar Treatment</a:t>
            </a:r>
            <a:r>
              <a:rPr lang="en-US" sz="2400" b="1" dirty="0" smtClean="0"/>
              <a:t>:</a:t>
            </a:r>
          </a:p>
          <a:p>
            <a:pPr marL="457200" indent="-457200" algn="just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Hot coal tar is applied to timber with brush. The coating of tar protects the timber from the attack of fungi and insects. It is a cheapest way of protecting timber. </a:t>
            </a:r>
          </a:p>
          <a:p>
            <a:pPr marL="457200" indent="-457200" algn="just">
              <a:buAutoNum type="arabicPeriod"/>
            </a:pPr>
            <a:endParaRPr lang="en-US" sz="2400" b="1" dirty="0" smtClean="0"/>
          </a:p>
          <a:p>
            <a:pPr marL="457200" indent="-457200" algn="just"/>
            <a:r>
              <a:rPr lang="en-US" sz="2400" b="1" dirty="0" smtClean="0"/>
              <a:t>Main disadvantage</a:t>
            </a:r>
            <a:r>
              <a:rPr lang="en-US" sz="2400" dirty="0" smtClean="0"/>
              <a:t> </a:t>
            </a:r>
          </a:p>
          <a:p>
            <a:pPr marL="457200" indent="-457200" algn="just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Appearance is not good after tar is applied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990600"/>
            <a:ext cx="685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/>
              <a:t>Preservation of Timber</a:t>
            </a:r>
          </a:p>
          <a:p>
            <a:endParaRPr lang="en-US" sz="4000" b="1" u="sn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9050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2. Paints Treatment</a:t>
            </a:r>
            <a:r>
              <a:rPr lang="en-US" sz="2400" b="1" dirty="0" smtClean="0"/>
              <a:t>: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Two </a:t>
            </a:r>
            <a:r>
              <a:rPr lang="en-US" sz="2400" dirty="0" smtClean="0"/>
              <a:t>to three coats of oil paints are applied on clean surface of wood. The paint protects the timber from moisture. The paint is to be applied from time to time.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Paint improves the appearance of the timber.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Solignum paint is a special paint which protects the                                                                     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  timber.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990600"/>
            <a:ext cx="685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/>
              <a:t>Preservation of Timber</a:t>
            </a:r>
          </a:p>
          <a:p>
            <a:endParaRPr lang="en-US" sz="4000" b="1" u="sn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9812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Chemical salt Treatment</a:t>
            </a:r>
            <a:r>
              <a:rPr lang="en-US" sz="2400" b="1" dirty="0" smtClean="0"/>
              <a:t>:</a:t>
            </a:r>
          </a:p>
          <a:p>
            <a:endParaRPr lang="en-US" sz="2400" b="1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These </a:t>
            </a:r>
            <a:r>
              <a:rPr lang="en-US" sz="2400" dirty="0" smtClean="0"/>
              <a:t>are the preservatives made by dissolving salts in water. The salts used are copper sulphate, masonry chloride, zinc chloride and sodium fluoride. </a:t>
            </a: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After </a:t>
            </a:r>
            <a:r>
              <a:rPr lang="en-US" sz="2400" dirty="0" smtClean="0"/>
              <a:t>treating the timber with these chemical salt paints and varnishes can be applied to get good appearance.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990600"/>
            <a:ext cx="685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/>
              <a:t>Preservation of Timber</a:t>
            </a:r>
          </a:p>
          <a:p>
            <a:endParaRPr lang="en-US" sz="4000" b="1" u="sn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981200"/>
            <a:ext cx="8001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4. Creosote oil treatment</a:t>
            </a:r>
            <a:r>
              <a:rPr lang="en-US" sz="2400" b="1" dirty="0" smtClean="0"/>
              <a:t>:</a:t>
            </a:r>
            <a:endParaRPr lang="en-US" sz="2400" b="1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 smtClean="0"/>
              <a:t>Creosote </a:t>
            </a:r>
            <a:r>
              <a:rPr lang="en-US" sz="2200" dirty="0" smtClean="0"/>
              <a:t>oil is obtained by distillation of coal tar. The seasoned timber is kept in an air tight chamber and air is exhausted</a:t>
            </a:r>
            <a:r>
              <a:rPr lang="en-US" sz="2200" dirty="0" smtClean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 smtClean="0"/>
              <a:t> </a:t>
            </a:r>
            <a:r>
              <a:rPr lang="en-US" sz="2200" dirty="0" smtClean="0"/>
              <a:t>Then creosote oil is pumped into the </a:t>
            </a:r>
            <a:r>
              <a:rPr lang="en-US" sz="2200" dirty="0" smtClean="0"/>
              <a:t>chamber. </a:t>
            </a:r>
            <a:r>
              <a:rPr lang="en-US" sz="2200" dirty="0" smtClean="0"/>
              <a:t>After 1 to 2 hours timber is taken out of the chamber.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990600"/>
            <a:ext cx="685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/>
              <a:t>Preservation of Timber</a:t>
            </a:r>
          </a:p>
          <a:p>
            <a:endParaRPr lang="en-US" sz="4000" b="1" u="sng" dirty="0"/>
          </a:p>
        </p:txBody>
      </p:sp>
      <p:sp>
        <p:nvSpPr>
          <p:cNvPr id="2" name="Rectangle 1"/>
          <p:cNvSpPr/>
          <p:nvPr/>
        </p:nvSpPr>
        <p:spPr>
          <a:xfrm>
            <a:off x="457200" y="4419600"/>
            <a:ext cx="8001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5. ASCO Treatment</a:t>
            </a:r>
            <a:r>
              <a:rPr lang="en-US" sz="2400" b="1" dirty="0" smtClean="0"/>
              <a:t>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200" dirty="0" smtClean="0"/>
              <a:t>This </a:t>
            </a:r>
            <a:r>
              <a:rPr lang="en-US" sz="2200" dirty="0"/>
              <a:t>treatment prevents attack from termites. The surface may be painted to get desired appearance.</a:t>
            </a:r>
            <a:endParaRPr lang="en-US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9050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Exogenous trees are again subdivided in to two types.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u="sng" dirty="0" smtClean="0"/>
              <a:t>Conifers or Evergreen:</a:t>
            </a:r>
          </a:p>
          <a:p>
            <a:endParaRPr lang="en-US" sz="20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They give soft wood.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They have pointed leaves.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1611" y="2362200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1" u="sng" dirty="0" smtClean="0"/>
              <a:t>Examples</a:t>
            </a:r>
            <a:r>
              <a:rPr lang="en-US" u="sng" dirty="0" smtClean="0"/>
              <a:t>:</a:t>
            </a:r>
          </a:p>
          <a:p>
            <a:pPr>
              <a:buFontTx/>
              <a:buNone/>
            </a:pPr>
            <a:endParaRPr lang="en-US" u="sng" dirty="0" smtClean="0"/>
          </a:p>
          <a:p>
            <a:pPr>
              <a:buFontTx/>
              <a:buNone/>
            </a:pPr>
            <a:r>
              <a:rPr lang="en-US" dirty="0" smtClean="0"/>
              <a:t>Deodar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Pine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Chir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Kail,etc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2327" y="4038600"/>
            <a:ext cx="4724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en-GB" sz="2000" dirty="0" smtClean="0"/>
          </a:p>
          <a:p>
            <a:r>
              <a:rPr lang="en-US" sz="2000" b="1" u="sng" dirty="0" smtClean="0"/>
              <a:t>Deciduous or Broad leaf Trees:</a:t>
            </a:r>
          </a:p>
          <a:p>
            <a:endParaRPr lang="en-US" sz="20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These have hard wood.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These have broad leaves.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0" y="4419600"/>
            <a:ext cx="2133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1" u="sng" dirty="0" smtClean="0"/>
              <a:t>Examples:</a:t>
            </a:r>
          </a:p>
          <a:p>
            <a:pPr>
              <a:buFontTx/>
              <a:buNone/>
            </a:pPr>
            <a:endParaRPr lang="en-US" u="sng" dirty="0" smtClean="0"/>
          </a:p>
          <a:p>
            <a:pPr>
              <a:buFontTx/>
              <a:buNone/>
            </a:pPr>
            <a:r>
              <a:rPr lang="en-US" dirty="0" smtClean="0"/>
              <a:t>Teak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Sal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Shisham, etc</a:t>
            </a:r>
            <a:r>
              <a:rPr lang="en-US" sz="3200" dirty="0" smtClean="0"/>
              <a:t>.</a:t>
            </a:r>
            <a:endParaRPr lang="en-GB" sz="3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438400" y="883115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Exogenous trees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Comparison of softwood and hard wood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50759"/>
              </p:ext>
            </p:extLst>
          </p:nvPr>
        </p:nvGraphicFramePr>
        <p:xfrm>
          <a:off x="914398" y="1600200"/>
          <a:ext cx="7315201" cy="44958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889684"/>
                <a:gridCol w="1580384"/>
                <a:gridCol w="2375065"/>
                <a:gridCol w="2470068"/>
              </a:tblGrid>
              <a:tr h="62599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S.No.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      Item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      Soft woods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  Hard woods</a:t>
                      </a:r>
                      <a:endParaRPr lang="en-US" sz="1900" dirty="0"/>
                    </a:p>
                  </a:txBody>
                  <a:tcPr/>
                </a:tc>
              </a:tr>
              <a:tr h="3869803">
                <a:tc>
                  <a:txBody>
                    <a:bodyPr/>
                    <a:lstStyle/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1.</a:t>
                      </a:r>
                    </a:p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2.</a:t>
                      </a:r>
                    </a:p>
                    <a:p>
                      <a:pPr algn="ctr"/>
                      <a:r>
                        <a:rPr lang="en-US" sz="1900" dirty="0" smtClean="0"/>
                        <a:t>3.</a:t>
                      </a:r>
                    </a:p>
                    <a:p>
                      <a:pPr algn="ctr"/>
                      <a:r>
                        <a:rPr lang="en-US" sz="1900" dirty="0" smtClean="0"/>
                        <a:t>4.</a:t>
                      </a:r>
                    </a:p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5.</a:t>
                      </a:r>
                    </a:p>
                    <a:p>
                      <a:pPr algn="ctr"/>
                      <a:r>
                        <a:rPr lang="en-US" sz="1900" dirty="0" smtClean="0"/>
                        <a:t>6.</a:t>
                      </a:r>
                    </a:p>
                    <a:p>
                      <a:pPr algn="ctr"/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Annual Rings</a:t>
                      </a:r>
                    </a:p>
                    <a:p>
                      <a:pPr algn="ctr"/>
                      <a:r>
                        <a:rPr lang="en-US" sz="1900" dirty="0" smtClean="0"/>
                        <a:t>Color</a:t>
                      </a:r>
                    </a:p>
                    <a:p>
                      <a:pPr algn="ctr"/>
                      <a:r>
                        <a:rPr lang="en-US" sz="1900" dirty="0" smtClean="0"/>
                        <a:t>Density</a:t>
                      </a:r>
                    </a:p>
                    <a:p>
                      <a:pPr algn="ctr"/>
                      <a:r>
                        <a:rPr lang="en-US" sz="1900" dirty="0" smtClean="0"/>
                        <a:t>Fire resistance</a:t>
                      </a:r>
                    </a:p>
                    <a:p>
                      <a:pPr algn="ctr"/>
                      <a:r>
                        <a:rPr lang="en-US" sz="1900" dirty="0" smtClean="0"/>
                        <a:t>Weight</a:t>
                      </a:r>
                    </a:p>
                    <a:p>
                      <a:pPr algn="ctr"/>
                      <a:r>
                        <a:rPr lang="en-US" sz="1900" dirty="0" smtClean="0"/>
                        <a:t>Strength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Distinct</a:t>
                      </a:r>
                    </a:p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Light</a:t>
                      </a:r>
                    </a:p>
                    <a:p>
                      <a:pPr algn="ctr"/>
                      <a:r>
                        <a:rPr lang="en-US" sz="1900" dirty="0" smtClean="0"/>
                        <a:t>Low</a:t>
                      </a:r>
                    </a:p>
                    <a:p>
                      <a:pPr algn="ctr"/>
                      <a:r>
                        <a:rPr lang="en-US" sz="1900" dirty="0" smtClean="0"/>
                        <a:t>Poor</a:t>
                      </a:r>
                    </a:p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Light</a:t>
                      </a:r>
                    </a:p>
                    <a:p>
                      <a:pPr algn="ctr"/>
                      <a:r>
                        <a:rPr lang="en-US" sz="1900" kern="1200" dirty="0" smtClean="0"/>
                        <a:t>strong for direct pull &amp; weak for equal</a:t>
                      </a:r>
                      <a:r>
                        <a:rPr lang="en-US" sz="1900" kern="1200" baseline="0" dirty="0" smtClean="0"/>
                        <a:t> </a:t>
                      </a:r>
                      <a:r>
                        <a:rPr lang="en-US" sz="1900" kern="1200" dirty="0" smtClean="0"/>
                        <a:t>resisting thrust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Indistinct</a:t>
                      </a:r>
                    </a:p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Dark</a:t>
                      </a:r>
                    </a:p>
                    <a:p>
                      <a:pPr algn="ctr"/>
                      <a:r>
                        <a:rPr lang="en-US" sz="1900" dirty="0" smtClean="0"/>
                        <a:t>High</a:t>
                      </a:r>
                    </a:p>
                    <a:p>
                      <a:pPr algn="ctr"/>
                      <a:r>
                        <a:rPr lang="en-US" sz="1900" dirty="0" smtClean="0"/>
                        <a:t>More</a:t>
                      </a:r>
                    </a:p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en-US" sz="1900" dirty="0" smtClean="0"/>
                        <a:t>Heavy</a:t>
                      </a:r>
                    </a:p>
                    <a:p>
                      <a:pPr algn="ctr"/>
                      <a:r>
                        <a:rPr lang="en-US" sz="1900" kern="1200" dirty="0" smtClean="0"/>
                        <a:t>strong for resisting tension, compression &amp; shear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914400" y="3124200"/>
            <a:ext cx="73914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>
            <a:off x="914400" y="3429000"/>
            <a:ext cx="73914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914400" y="3733800"/>
            <a:ext cx="73914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914400" y="4267200"/>
            <a:ext cx="73914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914400" y="4572000"/>
            <a:ext cx="73914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764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just"/>
            <a:r>
              <a:rPr lang="en-US" sz="2400" dirty="0" smtClean="0"/>
              <a:t>From </a:t>
            </a:r>
            <a:r>
              <a:rPr lang="en-US" sz="2400" dirty="0"/>
              <a:t>the visibility aspect, the structure of a tree can be divided into </a:t>
            </a:r>
            <a:r>
              <a:rPr lang="en-US" sz="2400" dirty="0" smtClean="0"/>
              <a:t>two categories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1.Macro structure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n-US" sz="2400" dirty="0"/>
              <a:t>. Micro structure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1004311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Structure of </a:t>
            </a:r>
            <a:r>
              <a:rPr lang="en-US" sz="3600" b="1" dirty="0" smtClean="0"/>
              <a:t>tree</a:t>
            </a: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676400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endParaRPr lang="en-US" sz="2400" b="1" i="1" u="sng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structure of wood visible to the naked eye or at a small magnification is called macro structure. The following figure shows the macro structure of exogenous tree.</a:t>
            </a:r>
          </a:p>
        </p:txBody>
      </p:sp>
      <p:pic>
        <p:nvPicPr>
          <p:cNvPr id="5" name="Picture 2" descr="C:\Users\abc\Desktop\Micro structure of exogenous tree.jpg"/>
          <p:cNvPicPr>
            <a:picLocks noChangeAspect="1" noChangeArrowheads="1"/>
          </p:cNvPicPr>
          <p:nvPr/>
        </p:nvPicPr>
        <p:blipFill>
          <a:blip r:embed="rId2">
            <a:lum bright="5000" contrast="30000"/>
          </a:blip>
          <a:srcRect/>
          <a:stretch>
            <a:fillRect/>
          </a:stretch>
        </p:blipFill>
        <p:spPr bwMode="auto">
          <a:xfrm>
            <a:off x="5029200" y="1828800"/>
            <a:ext cx="3760795" cy="33528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2271472" y="914400"/>
            <a:ext cx="444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</a:rPr>
              <a:t>Macro structure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718131"/>
            <a:ext cx="8001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(a) Pith: </a:t>
            </a:r>
            <a:r>
              <a:rPr lang="en-US" sz="2400" dirty="0" smtClean="0"/>
              <a:t>The innermost central portion or core of the tree is called pith or medulla.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(b) Heart wood:</a:t>
            </a:r>
            <a:r>
              <a:rPr lang="en-US" sz="2400" dirty="0" smtClean="0"/>
              <a:t> The inner annual rings surrounding the pith is known as heart wood.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(c) Sap wood: </a:t>
            </a:r>
            <a:r>
              <a:rPr lang="en-US" sz="2400" dirty="0" smtClean="0"/>
              <a:t>The cuter annual rings between heart wood and cambium layer is known as sap wood.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 smtClean="0"/>
              <a:t>(d) Cambium </a:t>
            </a:r>
            <a:r>
              <a:rPr lang="en-US" sz="2400" b="1" dirty="0"/>
              <a:t>layer:</a:t>
            </a:r>
            <a:r>
              <a:rPr lang="en-US" sz="2400" dirty="0"/>
              <a:t> Thin layer of sap between sap wood and inner bark is known as cambium </a:t>
            </a:r>
            <a:r>
              <a:rPr lang="en-US" sz="2400" dirty="0" smtClean="0"/>
              <a:t>layer.</a:t>
            </a:r>
            <a:endParaRPr lang="en-US" sz="24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313595" y="990600"/>
            <a:ext cx="444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</a:rPr>
              <a:t>Macro structure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905000"/>
            <a:ext cx="8229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(e)Inner bark</a:t>
            </a:r>
            <a:r>
              <a:rPr lang="en-US" sz="2400" b="1" dirty="0"/>
              <a:t>:</a:t>
            </a:r>
            <a:r>
              <a:rPr lang="en-US" sz="2400" dirty="0"/>
              <a:t> The inner skin or layer covering the cambium layer is known as inner </a:t>
            </a:r>
            <a:r>
              <a:rPr lang="en-US" sz="2400" dirty="0" smtClean="0"/>
              <a:t>bark.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 smtClean="0"/>
              <a:t>(f)</a:t>
            </a:r>
            <a:r>
              <a:rPr lang="en-US" sz="2400" b="1" dirty="0"/>
              <a:t> Outer Bark:</a:t>
            </a:r>
            <a:r>
              <a:rPr lang="en-US" sz="2400" dirty="0"/>
              <a:t> The outer skin or cover of the tree is known as outer </a:t>
            </a:r>
            <a:r>
              <a:rPr lang="en-US" sz="2400" dirty="0" smtClean="0"/>
              <a:t>bark.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(g)</a:t>
            </a:r>
            <a:r>
              <a:rPr lang="en-US" sz="2400" b="1" dirty="0"/>
              <a:t> Medullary rays:</a:t>
            </a:r>
            <a:r>
              <a:rPr lang="en-US" sz="2400" dirty="0"/>
              <a:t> The thin radial </a:t>
            </a:r>
            <a:r>
              <a:rPr lang="en-US" sz="2400" dirty="0" smtClean="0"/>
              <a:t>fibers </a:t>
            </a:r>
            <a:r>
              <a:rPr lang="en-US" sz="2400" dirty="0"/>
              <a:t>extending from pith to cambium layer are known as medullary </a:t>
            </a:r>
            <a:r>
              <a:rPr lang="en-US" sz="2400" dirty="0" smtClean="0"/>
              <a:t>rays.</a:t>
            </a:r>
            <a:endParaRPr lang="en-US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23872" y="990600"/>
            <a:ext cx="444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b="1" dirty="0"/>
              <a:t> </a:t>
            </a:r>
            <a:r>
              <a:rPr lang="en-US" sz="3600" b="1" dirty="0" smtClean="0"/>
              <a:t>Macro structure</a:t>
            </a: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B57842E4-79A1-42B1-B5D7-5AE0650F6B09}" vid="{FCAFFB80-673E-413D-8B12-475DF0130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244</TotalTime>
  <Words>1579</Words>
  <Application>Microsoft Office PowerPoint</Application>
  <PresentationFormat>On-screen Show (4:3)</PresentationFormat>
  <Paragraphs>292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新細明體</vt:lpstr>
      <vt:lpstr>Arial</vt:lpstr>
      <vt:lpstr>Calibri</vt:lpstr>
      <vt:lpstr>Courier New</vt:lpstr>
      <vt:lpstr>Times New Roman</vt:lpstr>
      <vt:lpstr>Verdana</vt:lpstr>
      <vt:lpstr>Wingdings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Amnaa</cp:lastModifiedBy>
  <cp:revision>43</cp:revision>
  <dcterms:created xsi:type="dcterms:W3CDTF">2014-02-08T08:15:26Z</dcterms:created>
  <dcterms:modified xsi:type="dcterms:W3CDTF">2015-04-01T18:44:06Z</dcterms:modified>
</cp:coreProperties>
</file>